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753600" cy="7315200"/>
  <p:notesSz cx="6858000" cy="9144000"/>
  <p:embeddedFontLst>
    <p:embeddedFont>
      <p:font typeface="Argent" pitchFamily="2" charset="0"/>
      <p:regular r:id="rId11"/>
    </p:embeddedFont>
    <p:embeddedFont>
      <p:font typeface="Argent Bold" pitchFamily="2" charset="0"/>
      <p:regular r:id="rId12"/>
    </p:embeddedFont>
    <p:embeddedFont>
      <p:font typeface="Argent Thin" pitchFamily="2" charset="0"/>
      <p:regular r:id="rId13"/>
    </p:embeddedFont>
    <p:embeddedFont>
      <p:font typeface="Muli" pitchFamily="2" charset="0"/>
      <p:regular r:id="rId14"/>
    </p:embeddedFont>
    <p:embeddedFont>
      <p:font typeface="Neue Montreal" pitchFamily="2" charset="0"/>
      <p:regular r:id="rId15"/>
    </p:embeddedFont>
    <p:embeddedFont>
      <p:font typeface="Neue Montreal Bold" pitchFamily="2" charset="0"/>
      <p:regular r:id="rId16"/>
    </p:embeddedFont>
    <p:embeddedFont>
      <p:font typeface="Poppins Bold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3.fntdata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font" Target="fonts/font2.fntdata" /><Relationship Id="rId17" Type="http://schemas.openxmlformats.org/officeDocument/2006/relationships/font" Target="fonts/font7.fntdata" /><Relationship Id="rId2" Type="http://schemas.openxmlformats.org/officeDocument/2006/relationships/slide" Target="slides/slide1.xml" /><Relationship Id="rId16" Type="http://schemas.openxmlformats.org/officeDocument/2006/relationships/font" Target="fonts/font6.fntdata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1.fntdata" /><Relationship Id="rId5" Type="http://schemas.openxmlformats.org/officeDocument/2006/relationships/slide" Target="slides/slide4.xml" /><Relationship Id="rId15" Type="http://schemas.openxmlformats.org/officeDocument/2006/relationships/font" Target="fonts/font5.fntdata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4.fntdata" /><Relationship Id="rId22" Type="http://schemas.microsoft.com/office/2016/11/relationships/changesInfo" Target="changesInfos/changesInfo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les, Shannon" userId="bd4f431c-8130-4637-ad1c-7ffc061830f1" providerId="ADAL" clId="{E2880182-1601-9841-958B-23A374258BD4}"/>
    <pc:docChg chg="custSel modSld">
      <pc:chgData name="Nikles, Shannon" userId="bd4f431c-8130-4637-ad1c-7ffc061830f1" providerId="ADAL" clId="{E2880182-1601-9841-958B-23A374258BD4}" dt="2024-10-04T18:34:23.205" v="3" actId="478"/>
      <pc:docMkLst>
        <pc:docMk/>
      </pc:docMkLst>
      <pc:sldChg chg="delSp delAnim">
        <pc:chgData name="Nikles, Shannon" userId="bd4f431c-8130-4637-ad1c-7ffc061830f1" providerId="ADAL" clId="{E2880182-1601-9841-958B-23A374258BD4}" dt="2024-10-04T18:34:15.418" v="0" actId="478"/>
        <pc:sldMkLst>
          <pc:docMk/>
          <pc:sldMk cId="0" sldId="259"/>
        </pc:sldMkLst>
        <pc:spChg chg="del">
          <ac:chgData name="Nikles, Shannon" userId="bd4f431c-8130-4637-ad1c-7ffc061830f1" providerId="ADAL" clId="{E2880182-1601-9841-958B-23A374258BD4}" dt="2024-10-04T18:34:15.418" v="0" actId="478"/>
          <ac:spMkLst>
            <pc:docMk/>
            <pc:sldMk cId="0" sldId="259"/>
            <ac:spMk id="10" creationId="{33BDC047-C177-B489-4178-C83F83C323DD}"/>
          </ac:spMkLst>
        </pc:spChg>
      </pc:sldChg>
      <pc:sldChg chg="delSp delAnim">
        <pc:chgData name="Nikles, Shannon" userId="bd4f431c-8130-4637-ad1c-7ffc061830f1" providerId="ADAL" clId="{E2880182-1601-9841-958B-23A374258BD4}" dt="2024-10-04T18:34:17.734" v="1" actId="478"/>
        <pc:sldMkLst>
          <pc:docMk/>
          <pc:sldMk cId="0" sldId="260"/>
        </pc:sldMkLst>
        <pc:spChg chg="del">
          <ac:chgData name="Nikles, Shannon" userId="bd4f431c-8130-4637-ad1c-7ffc061830f1" providerId="ADAL" clId="{E2880182-1601-9841-958B-23A374258BD4}" dt="2024-10-04T18:34:17.734" v="1" actId="478"/>
          <ac:spMkLst>
            <pc:docMk/>
            <pc:sldMk cId="0" sldId="260"/>
            <ac:spMk id="28" creationId="{33632059-6F4B-7957-2912-B56A31D87646}"/>
          </ac:spMkLst>
        </pc:spChg>
      </pc:sldChg>
      <pc:sldChg chg="delSp delAnim">
        <pc:chgData name="Nikles, Shannon" userId="bd4f431c-8130-4637-ad1c-7ffc061830f1" providerId="ADAL" clId="{E2880182-1601-9841-958B-23A374258BD4}" dt="2024-10-04T18:34:20.141" v="2" actId="478"/>
        <pc:sldMkLst>
          <pc:docMk/>
          <pc:sldMk cId="0" sldId="261"/>
        </pc:sldMkLst>
        <pc:spChg chg="del">
          <ac:chgData name="Nikles, Shannon" userId="bd4f431c-8130-4637-ad1c-7ffc061830f1" providerId="ADAL" clId="{E2880182-1601-9841-958B-23A374258BD4}" dt="2024-10-04T18:34:20.141" v="2" actId="478"/>
          <ac:spMkLst>
            <pc:docMk/>
            <pc:sldMk cId="0" sldId="261"/>
            <ac:spMk id="9" creationId="{0E30E7AC-604E-0B3D-2EE3-3BD3E694E08D}"/>
          </ac:spMkLst>
        </pc:spChg>
      </pc:sldChg>
      <pc:sldChg chg="delSp delAnim">
        <pc:chgData name="Nikles, Shannon" userId="bd4f431c-8130-4637-ad1c-7ffc061830f1" providerId="ADAL" clId="{E2880182-1601-9841-958B-23A374258BD4}" dt="2024-10-04T18:34:23.205" v="3" actId="478"/>
        <pc:sldMkLst>
          <pc:docMk/>
          <pc:sldMk cId="0" sldId="262"/>
        </pc:sldMkLst>
        <pc:spChg chg="del">
          <ac:chgData name="Nikles, Shannon" userId="bd4f431c-8130-4637-ad1c-7ffc061830f1" providerId="ADAL" clId="{E2880182-1601-9841-958B-23A374258BD4}" dt="2024-10-04T18:34:23.205" v="3" actId="478"/>
          <ac:spMkLst>
            <pc:docMk/>
            <pc:sldMk cId="0" sldId="262"/>
            <ac:spMk id="10" creationId="{7CBED29E-93D8-820B-9CD1-0864670EB1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svg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9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2949814"/>
            <a:ext cx="9753600" cy="3051851"/>
            <a:chOff x="0" y="0"/>
            <a:chExt cx="16714127" cy="40691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1729" b="31729"/>
            <a:stretch>
              <a:fillRect/>
            </a:stretch>
          </p:blipFill>
          <p:spPr>
            <a:xfrm>
              <a:off x="0" y="0"/>
              <a:ext cx="16714127" cy="4069134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" y="6001665"/>
            <a:ext cx="2739937" cy="874778"/>
            <a:chOff x="0" y="0"/>
            <a:chExt cx="1432045" cy="3361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32045" cy="336119"/>
            </a:xfrm>
            <a:custGeom>
              <a:avLst/>
              <a:gdLst/>
              <a:ahLst/>
              <a:cxnLst/>
              <a:rect l="l" t="t" r="r" b="b"/>
              <a:pathLst>
                <a:path w="1432045" h="336119">
                  <a:moveTo>
                    <a:pt x="0" y="0"/>
                  </a:moveTo>
                  <a:lnTo>
                    <a:pt x="1432045" y="0"/>
                  </a:lnTo>
                  <a:lnTo>
                    <a:pt x="1432045" y="336119"/>
                  </a:lnTo>
                  <a:lnTo>
                    <a:pt x="0" y="3361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432045" cy="345644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677657" y="6001665"/>
            <a:ext cx="7075942" cy="874778"/>
            <a:chOff x="0" y="0"/>
            <a:chExt cx="3461926" cy="33611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61926" cy="336119"/>
            </a:xfrm>
            <a:custGeom>
              <a:avLst/>
              <a:gdLst/>
              <a:ahLst/>
              <a:cxnLst/>
              <a:rect l="l" t="t" r="r" b="b"/>
              <a:pathLst>
                <a:path w="3461926" h="336119">
                  <a:moveTo>
                    <a:pt x="0" y="0"/>
                  </a:moveTo>
                  <a:lnTo>
                    <a:pt x="3461926" y="0"/>
                  </a:lnTo>
                  <a:lnTo>
                    <a:pt x="3461926" y="336119"/>
                  </a:lnTo>
                  <a:lnTo>
                    <a:pt x="0" y="336119"/>
                  </a:lnTo>
                  <a:close/>
                </a:path>
              </a:pathLst>
            </a:custGeom>
            <a:solidFill>
              <a:srgbClr val="A02E1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3461926" cy="345644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34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685870" y="1216534"/>
            <a:ext cx="11125341" cy="72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83"/>
              </a:lnSpc>
            </a:pPr>
            <a:r>
              <a:rPr lang="en-US" sz="5483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New Store Front’s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1450" y="6321801"/>
            <a:ext cx="1992705" cy="22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7"/>
              </a:lnSpc>
            </a:pPr>
            <a:r>
              <a:rPr lang="en-US" sz="1439" b="1" spc="86">
                <a:solidFill>
                  <a:srgbClr val="1B3F5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FS SALES SKILLS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19716" y="6214073"/>
            <a:ext cx="3479194" cy="440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27"/>
              </a:lnSpc>
            </a:pPr>
            <a:r>
              <a:rPr lang="en-US" sz="1439" spc="86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SHAY NIKLES</a:t>
            </a:r>
          </a:p>
          <a:p>
            <a:pPr algn="r">
              <a:lnSpc>
                <a:spcPts val="1727"/>
              </a:lnSpc>
            </a:pPr>
            <a:r>
              <a:rPr lang="en-US" sz="1439" spc="86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LOC 101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71054" y="2023753"/>
            <a:ext cx="4472478" cy="401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2604" b="1" spc="156">
                <a:solidFill>
                  <a:srgbClr val="A02E1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THE WHOLE PIE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006497" y="101702"/>
            <a:ext cx="3315295" cy="4976053"/>
          </a:xfrm>
          <a:custGeom>
            <a:avLst/>
            <a:gdLst/>
            <a:ahLst/>
            <a:cxnLst/>
            <a:rect l="l" t="t" r="r" b="b"/>
            <a:pathLst>
              <a:path w="3315295" h="4976053">
                <a:moveTo>
                  <a:pt x="0" y="0"/>
                </a:moveTo>
                <a:lnTo>
                  <a:pt x="3315295" y="0"/>
                </a:lnTo>
                <a:lnTo>
                  <a:pt x="3315295" y="4976054"/>
                </a:lnTo>
                <a:lnTo>
                  <a:pt x="0" y="49760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96911" y="2782138"/>
            <a:ext cx="3288527" cy="4384703"/>
          </a:xfrm>
          <a:custGeom>
            <a:avLst/>
            <a:gdLst/>
            <a:ahLst/>
            <a:cxnLst/>
            <a:rect l="l" t="t" r="r" b="b"/>
            <a:pathLst>
              <a:path w="3288527" h="4384703">
                <a:moveTo>
                  <a:pt x="0" y="0"/>
                </a:moveTo>
                <a:lnTo>
                  <a:pt x="3288527" y="0"/>
                </a:lnTo>
                <a:lnTo>
                  <a:pt x="3288527" y="4384703"/>
                </a:lnTo>
                <a:lnTo>
                  <a:pt x="0" y="4384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76116" y="731520"/>
            <a:ext cx="4082612" cy="6149369"/>
            <a:chOff x="0" y="0"/>
            <a:chExt cx="1512079" cy="22775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12079" cy="2277544"/>
            </a:xfrm>
            <a:custGeom>
              <a:avLst/>
              <a:gdLst/>
              <a:ahLst/>
              <a:cxnLst/>
              <a:rect l="l" t="t" r="r" b="b"/>
              <a:pathLst>
                <a:path w="1512079" h="2277544">
                  <a:moveTo>
                    <a:pt x="68267" y="0"/>
                  </a:moveTo>
                  <a:lnTo>
                    <a:pt x="1443811" y="0"/>
                  </a:lnTo>
                  <a:cubicBezTo>
                    <a:pt x="1481514" y="0"/>
                    <a:pt x="1512079" y="30564"/>
                    <a:pt x="1512079" y="68267"/>
                  </a:cubicBezTo>
                  <a:lnTo>
                    <a:pt x="1512079" y="2209277"/>
                  </a:lnTo>
                  <a:cubicBezTo>
                    <a:pt x="1512079" y="2227382"/>
                    <a:pt x="1504886" y="2244747"/>
                    <a:pt x="1492084" y="2257549"/>
                  </a:cubicBezTo>
                  <a:cubicBezTo>
                    <a:pt x="1479281" y="2270352"/>
                    <a:pt x="1461917" y="2277544"/>
                    <a:pt x="1443811" y="2277544"/>
                  </a:cubicBezTo>
                  <a:lnTo>
                    <a:pt x="68267" y="2277544"/>
                  </a:lnTo>
                  <a:cubicBezTo>
                    <a:pt x="50162" y="2277544"/>
                    <a:pt x="32798" y="2270352"/>
                    <a:pt x="19995" y="2257549"/>
                  </a:cubicBezTo>
                  <a:cubicBezTo>
                    <a:pt x="7192" y="2244747"/>
                    <a:pt x="0" y="2227382"/>
                    <a:pt x="0" y="2209277"/>
                  </a:cubicBezTo>
                  <a:lnTo>
                    <a:pt x="0" y="68267"/>
                  </a:lnTo>
                  <a:cubicBezTo>
                    <a:pt x="0" y="50162"/>
                    <a:pt x="7192" y="32798"/>
                    <a:pt x="19995" y="19995"/>
                  </a:cubicBezTo>
                  <a:cubicBezTo>
                    <a:pt x="32798" y="7192"/>
                    <a:pt x="50162" y="0"/>
                    <a:pt x="68267" y="0"/>
                  </a:cubicBezTo>
                  <a:close/>
                </a:path>
              </a:pathLst>
            </a:custGeom>
            <a:solidFill>
              <a:srgbClr val="E39B3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512079" cy="2277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29400" y="945120"/>
            <a:ext cx="3405868" cy="545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Shay Nikles</a:t>
            </a:r>
          </a:p>
          <a:p>
            <a:pPr algn="ctr">
              <a:lnSpc>
                <a:spcPts val="3359"/>
              </a:lnSpc>
            </a:pPr>
            <a:endParaRPr lang="en-US" sz="24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rgent Thin"/>
                <a:ea typeface="Argent Thin"/>
                <a:cs typeface="Argent Thin"/>
                <a:sym typeface="Argent Thin"/>
              </a:rPr>
              <a:t>FS SALES CAPTAIN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rgent Thin"/>
                <a:ea typeface="Argent Thin"/>
                <a:cs typeface="Argent Thin"/>
                <a:sym typeface="Argent Thin"/>
              </a:rPr>
              <a:t>101 ALLENTOWN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Argent Thin"/>
              <a:ea typeface="Argent Thin"/>
              <a:cs typeface="Argent Thin"/>
              <a:sym typeface="Argent Thin"/>
            </a:endParaR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rgent Thin"/>
                <a:ea typeface="Argent Thin"/>
                <a:cs typeface="Argent Thin"/>
                <a:sym typeface="Argent Thin"/>
              </a:rPr>
              <a:t>UNIFORM FY ’24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rgent Thin"/>
                <a:ea typeface="Argent Thin"/>
                <a:cs typeface="Argent Thin"/>
                <a:sym typeface="Argent Thin"/>
              </a:rPr>
              <a:t>DIAMOND LEVEL FY ’22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rgent Thin"/>
                <a:ea typeface="Argent Thin"/>
                <a:cs typeface="Argent Thin"/>
                <a:sym typeface="Argent Thin"/>
              </a:rPr>
              <a:t>PRESIDENT’S CLUB FY ’21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rgent Thin"/>
                <a:ea typeface="Argent Thin"/>
                <a:cs typeface="Argent Thin"/>
                <a:sym typeface="Argent Thin"/>
              </a:rPr>
              <a:t>ROOKIE OF THE YEAR FY ’21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rgent Thin"/>
                <a:ea typeface="Argent Thin"/>
                <a:cs typeface="Argent Thin"/>
                <a:sym typeface="Argent Thin"/>
              </a:rPr>
              <a:t>TECH CHAMP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Argent Thin"/>
              <a:ea typeface="Argent Thin"/>
              <a:cs typeface="Argent Thin"/>
              <a:sym typeface="Argent Thin"/>
            </a:endParaR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rgent Thin"/>
                <a:ea typeface="Argent Thin"/>
                <a:cs typeface="Argent Thin"/>
                <a:sym typeface="Argent Thin"/>
              </a:rPr>
              <a:t>610.216.5534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rgent Thin"/>
                <a:ea typeface="Argent Thin"/>
                <a:cs typeface="Argent Thin"/>
                <a:sym typeface="Argent Thin"/>
              </a:rPr>
              <a:t>NiklesS@cintas.com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731520"/>
            <a:ext cx="9753600" cy="5014007"/>
            <a:chOff x="0" y="0"/>
            <a:chExt cx="3612444" cy="18570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2445" cy="1857040"/>
            </a:xfrm>
            <a:custGeom>
              <a:avLst/>
              <a:gdLst/>
              <a:ahLst/>
              <a:cxnLst/>
              <a:rect l="l" t="t" r="r" b="b"/>
              <a:pathLst>
                <a:path w="3612445" h="1857040">
                  <a:moveTo>
                    <a:pt x="28575" y="0"/>
                  </a:moveTo>
                  <a:lnTo>
                    <a:pt x="3583870" y="0"/>
                  </a:lnTo>
                  <a:cubicBezTo>
                    <a:pt x="3591448" y="0"/>
                    <a:pt x="3598716" y="3011"/>
                    <a:pt x="3604075" y="8369"/>
                  </a:cubicBezTo>
                  <a:cubicBezTo>
                    <a:pt x="3609434" y="13728"/>
                    <a:pt x="3612445" y="20996"/>
                    <a:pt x="3612445" y="28575"/>
                  </a:cubicBezTo>
                  <a:lnTo>
                    <a:pt x="3612445" y="1828465"/>
                  </a:lnTo>
                  <a:cubicBezTo>
                    <a:pt x="3612445" y="1844246"/>
                    <a:pt x="3599651" y="1857040"/>
                    <a:pt x="3583870" y="1857040"/>
                  </a:cubicBezTo>
                  <a:lnTo>
                    <a:pt x="28575" y="1857040"/>
                  </a:lnTo>
                  <a:cubicBezTo>
                    <a:pt x="20996" y="1857040"/>
                    <a:pt x="13728" y="1854029"/>
                    <a:pt x="8369" y="1848670"/>
                  </a:cubicBezTo>
                  <a:cubicBezTo>
                    <a:pt x="3011" y="1843312"/>
                    <a:pt x="0" y="1836043"/>
                    <a:pt x="0" y="182846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E39B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612444" cy="1857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2078402"/>
            <a:ext cx="9753600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 spc="132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WHY DON’T WE HAVE THE NEW STORE FRONT COUNTS?</a:t>
            </a:r>
          </a:p>
          <a:p>
            <a:pPr algn="ctr">
              <a:lnSpc>
                <a:spcPts val="2648"/>
              </a:lnSpc>
            </a:pPr>
            <a:endParaRPr lang="en-US" sz="2207" spc="132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648"/>
              </a:lnSpc>
            </a:pPr>
            <a:r>
              <a:rPr lang="en-US" sz="2207" spc="132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WHAT INDUSTRIES ARE WE TALKING TO?</a:t>
            </a:r>
          </a:p>
          <a:p>
            <a:pPr algn="ctr">
              <a:lnSpc>
                <a:spcPts val="2648"/>
              </a:lnSpc>
            </a:pPr>
            <a:endParaRPr lang="en-US" sz="2207" spc="132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648"/>
              </a:lnSpc>
            </a:pPr>
            <a:r>
              <a:rPr lang="en-US" sz="2207" spc="132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ARE WE USING THE BEST HOOK AND CLOSING IT ON THE SPOT?</a:t>
            </a:r>
          </a:p>
          <a:p>
            <a:pPr algn="ctr">
              <a:lnSpc>
                <a:spcPts val="2648"/>
              </a:lnSpc>
            </a:pPr>
            <a:endParaRPr lang="en-US" sz="2207" spc="132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648"/>
              </a:lnSpc>
            </a:pPr>
            <a:r>
              <a:rPr lang="en-US" sz="2207" spc="132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ARE YOUR PROSPECTING/SELLING/INSTALLING ROUTINES HEALTHY ENOUGH TO SUPPORT 2-3 NSF’S A WEEK?</a:t>
            </a:r>
          </a:p>
          <a:p>
            <a:pPr algn="ctr">
              <a:lnSpc>
                <a:spcPts val="2648"/>
              </a:lnSpc>
            </a:pPr>
            <a:endParaRPr lang="en-US" sz="2207" spc="132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648"/>
              </a:lnSpc>
            </a:pPr>
            <a:r>
              <a:rPr lang="en-US" sz="2207" spc="132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WHAT’S IN IT FOR ME?</a:t>
            </a:r>
          </a:p>
          <a:p>
            <a:pPr algn="ctr">
              <a:lnSpc>
                <a:spcPts val="2648"/>
              </a:lnSpc>
              <a:spcBef>
                <a:spcPct val="0"/>
              </a:spcBef>
            </a:pPr>
            <a:endParaRPr lang="en-US" sz="2207" spc="132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26449" y="1021021"/>
            <a:ext cx="4802904" cy="738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77"/>
              </a:lnSpc>
            </a:pPr>
            <a:r>
              <a:rPr lang="en-US" sz="4483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The Whole Pie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6655" y="731520"/>
            <a:ext cx="9490365" cy="5299345"/>
            <a:chOff x="0" y="0"/>
            <a:chExt cx="3514950" cy="19627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14950" cy="1962720"/>
            </a:xfrm>
            <a:custGeom>
              <a:avLst/>
              <a:gdLst/>
              <a:ahLst/>
              <a:cxnLst/>
              <a:rect l="l" t="t" r="r" b="b"/>
              <a:pathLst>
                <a:path w="3514950" h="1962720">
                  <a:moveTo>
                    <a:pt x="29368" y="0"/>
                  </a:moveTo>
                  <a:lnTo>
                    <a:pt x="3485583" y="0"/>
                  </a:lnTo>
                  <a:cubicBezTo>
                    <a:pt x="3501802" y="0"/>
                    <a:pt x="3514950" y="13148"/>
                    <a:pt x="3514950" y="29368"/>
                  </a:cubicBezTo>
                  <a:lnTo>
                    <a:pt x="3514950" y="1933353"/>
                  </a:lnTo>
                  <a:cubicBezTo>
                    <a:pt x="3514950" y="1941142"/>
                    <a:pt x="3511856" y="1948611"/>
                    <a:pt x="3506349" y="1954119"/>
                  </a:cubicBezTo>
                  <a:cubicBezTo>
                    <a:pt x="3500841" y="1959626"/>
                    <a:pt x="3493371" y="1962720"/>
                    <a:pt x="3485583" y="1962720"/>
                  </a:cubicBezTo>
                  <a:lnTo>
                    <a:pt x="29368" y="1962720"/>
                  </a:lnTo>
                  <a:cubicBezTo>
                    <a:pt x="13148" y="1962720"/>
                    <a:pt x="0" y="1949572"/>
                    <a:pt x="0" y="1933353"/>
                  </a:cubicBezTo>
                  <a:lnTo>
                    <a:pt x="0" y="29368"/>
                  </a:lnTo>
                  <a:cubicBezTo>
                    <a:pt x="0" y="13148"/>
                    <a:pt x="13148" y="0"/>
                    <a:pt x="29368" y="0"/>
                  </a:cubicBezTo>
                  <a:close/>
                </a:path>
              </a:pathLst>
            </a:custGeom>
            <a:solidFill>
              <a:srgbClr val="E39B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514950" cy="1962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2583180"/>
            <a:ext cx="9753600" cy="400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207" spc="132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NOT PRESENTING TO THE MAIN DECISION MAKER</a:t>
            </a:r>
          </a:p>
          <a:p>
            <a:pPr algn="ctr">
              <a:lnSpc>
                <a:spcPts val="2648"/>
              </a:lnSpc>
            </a:pPr>
            <a:endParaRPr lang="en-US" sz="2207" spc="132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648"/>
              </a:lnSpc>
            </a:pPr>
            <a:r>
              <a:rPr lang="en-US" sz="2207" spc="132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NOT ASKING FOR THE BUSINESS AFTER BUILDING ALL THE PAIN</a:t>
            </a:r>
          </a:p>
          <a:p>
            <a:pPr algn="ctr">
              <a:lnSpc>
                <a:spcPts val="2648"/>
              </a:lnSpc>
            </a:pPr>
            <a:endParaRPr lang="en-US" sz="2207" spc="132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648"/>
              </a:lnSpc>
            </a:pPr>
            <a:r>
              <a:rPr lang="en-US" sz="2207" spc="132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NOT ENOUGH QUALIFIED APPOINTMENTS EACH WEEK</a:t>
            </a:r>
          </a:p>
          <a:p>
            <a:pPr algn="ctr">
              <a:lnSpc>
                <a:spcPts val="2648"/>
              </a:lnSpc>
            </a:pPr>
            <a:endParaRPr lang="en-US" sz="2207" spc="132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648"/>
              </a:lnSpc>
            </a:pPr>
            <a:r>
              <a:rPr lang="en-US" sz="2207" spc="132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NOT SELLING THE VALUE ENOUGH - BUNDLE, BUNDLE, BUNDLE!</a:t>
            </a:r>
          </a:p>
          <a:p>
            <a:pPr algn="ctr">
              <a:lnSpc>
                <a:spcPts val="2648"/>
              </a:lnSpc>
            </a:pPr>
            <a:endParaRPr lang="en-US" sz="2207" spc="132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648"/>
              </a:lnSpc>
            </a:pPr>
            <a:r>
              <a:rPr lang="en-US" sz="2207" spc="132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NEEDING A STRONGER FOLLOW UP PLAN</a:t>
            </a:r>
          </a:p>
          <a:p>
            <a:pPr algn="ctr">
              <a:lnSpc>
                <a:spcPts val="2648"/>
              </a:lnSpc>
            </a:pPr>
            <a:endParaRPr lang="en-US" sz="2207" spc="132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648"/>
              </a:lnSpc>
            </a:pPr>
            <a:endParaRPr lang="en-US" sz="2207" spc="132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648"/>
              </a:lnSpc>
              <a:spcBef>
                <a:spcPct val="0"/>
              </a:spcBef>
            </a:pPr>
            <a:endParaRPr lang="en-US" sz="2207" spc="132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16454" y="794402"/>
            <a:ext cx="7650766" cy="738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77"/>
              </a:lnSpc>
            </a:pPr>
            <a:r>
              <a:rPr lang="en-US" sz="4483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Why don’t we have the nsf’s?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1853079"/>
            <a:ext cx="975360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2707" b="1" u="sng" spc="162">
                <a:solidFill>
                  <a:srgbClr val="000000"/>
                </a:solidFill>
                <a:latin typeface="Argent Bold"/>
                <a:ea typeface="Argent Bold"/>
                <a:cs typeface="Argent Bold"/>
                <a:sym typeface="Argent Bold"/>
              </a:rPr>
              <a:t>LET’S TALK ABOUT IT.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6166" y="465467"/>
            <a:ext cx="9201268" cy="6354289"/>
            <a:chOff x="0" y="0"/>
            <a:chExt cx="3407877" cy="23534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07877" cy="2353440"/>
            </a:xfrm>
            <a:custGeom>
              <a:avLst/>
              <a:gdLst/>
              <a:ahLst/>
              <a:cxnLst/>
              <a:rect l="l" t="t" r="r" b="b"/>
              <a:pathLst>
                <a:path w="3407877" h="2353440">
                  <a:moveTo>
                    <a:pt x="30290" y="0"/>
                  </a:moveTo>
                  <a:lnTo>
                    <a:pt x="3377586" y="0"/>
                  </a:lnTo>
                  <a:cubicBezTo>
                    <a:pt x="3394315" y="0"/>
                    <a:pt x="3407877" y="13561"/>
                    <a:pt x="3407877" y="30290"/>
                  </a:cubicBezTo>
                  <a:lnTo>
                    <a:pt x="3407877" y="2323150"/>
                  </a:lnTo>
                  <a:cubicBezTo>
                    <a:pt x="3407877" y="2331184"/>
                    <a:pt x="3404686" y="2338888"/>
                    <a:pt x="3399005" y="2344569"/>
                  </a:cubicBezTo>
                  <a:cubicBezTo>
                    <a:pt x="3393325" y="2350249"/>
                    <a:pt x="3385620" y="2353440"/>
                    <a:pt x="3377586" y="2353440"/>
                  </a:cubicBezTo>
                  <a:lnTo>
                    <a:pt x="30290" y="2353440"/>
                  </a:lnTo>
                  <a:cubicBezTo>
                    <a:pt x="22257" y="2353440"/>
                    <a:pt x="14552" y="2350249"/>
                    <a:pt x="8872" y="2344569"/>
                  </a:cubicBezTo>
                  <a:cubicBezTo>
                    <a:pt x="3191" y="2338888"/>
                    <a:pt x="0" y="2331184"/>
                    <a:pt x="0" y="2323150"/>
                  </a:cubicBezTo>
                  <a:lnTo>
                    <a:pt x="0" y="30290"/>
                  </a:lnTo>
                  <a:cubicBezTo>
                    <a:pt x="0" y="22257"/>
                    <a:pt x="3191" y="14552"/>
                    <a:pt x="8872" y="8872"/>
                  </a:cubicBezTo>
                  <a:cubicBezTo>
                    <a:pt x="14552" y="3191"/>
                    <a:pt x="22257" y="0"/>
                    <a:pt x="302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407877" cy="2353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2603035" y="2170390"/>
            <a:ext cx="4180531" cy="4180531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4983551" y="2341204"/>
            <a:ext cx="468637" cy="376613"/>
          </a:xfrm>
          <a:custGeom>
            <a:avLst/>
            <a:gdLst/>
            <a:ahLst/>
            <a:cxnLst/>
            <a:rect l="l" t="t" r="r" b="b"/>
            <a:pathLst>
              <a:path w="468637" h="376613">
                <a:moveTo>
                  <a:pt x="0" y="0"/>
                </a:moveTo>
                <a:lnTo>
                  <a:pt x="468637" y="0"/>
                </a:lnTo>
                <a:lnTo>
                  <a:pt x="468637" y="376613"/>
                </a:lnTo>
                <a:lnTo>
                  <a:pt x="0" y="376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568173" y="4735941"/>
            <a:ext cx="3462706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>
                <a:solidFill>
                  <a:srgbClr val="494949"/>
                </a:solidFill>
                <a:latin typeface="Muli"/>
                <a:ea typeface="Muli"/>
                <a:cs typeface="Muli"/>
                <a:sym typeface="Muli"/>
              </a:rPr>
              <a:t>WAREHOUSES =  $375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38627" y="3727911"/>
            <a:ext cx="2827218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>
                <a:solidFill>
                  <a:srgbClr val="494949"/>
                </a:solidFill>
                <a:latin typeface="Muli"/>
                <a:ea typeface="Muli"/>
                <a:cs typeface="Muli"/>
                <a:sym typeface="Muli"/>
              </a:rPr>
              <a:t>RECOVERY CENTER = $151</a:t>
            </a:r>
          </a:p>
        </p:txBody>
      </p:sp>
      <p:sp>
        <p:nvSpPr>
          <p:cNvPr id="10" name="Freeform 10"/>
          <p:cNvSpPr/>
          <p:nvPr/>
        </p:nvSpPr>
        <p:spPr>
          <a:xfrm rot="1840060">
            <a:off x="5719489" y="5174436"/>
            <a:ext cx="468637" cy="376613"/>
          </a:xfrm>
          <a:custGeom>
            <a:avLst/>
            <a:gdLst/>
            <a:ahLst/>
            <a:cxnLst/>
            <a:rect l="l" t="t" r="r" b="b"/>
            <a:pathLst>
              <a:path w="468637" h="376613">
                <a:moveTo>
                  <a:pt x="0" y="0"/>
                </a:moveTo>
                <a:lnTo>
                  <a:pt x="468636" y="0"/>
                </a:lnTo>
                <a:lnTo>
                  <a:pt x="468636" y="376614"/>
                </a:lnTo>
                <a:lnTo>
                  <a:pt x="0" y="376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60782">
            <a:off x="5699067" y="2774508"/>
            <a:ext cx="468637" cy="376613"/>
          </a:xfrm>
          <a:custGeom>
            <a:avLst/>
            <a:gdLst/>
            <a:ahLst/>
            <a:cxnLst/>
            <a:rect l="l" t="t" r="r" b="b"/>
            <a:pathLst>
              <a:path w="468637" h="376613">
                <a:moveTo>
                  <a:pt x="0" y="0"/>
                </a:moveTo>
                <a:lnTo>
                  <a:pt x="468637" y="0"/>
                </a:lnTo>
                <a:lnTo>
                  <a:pt x="468637" y="376614"/>
                </a:lnTo>
                <a:lnTo>
                  <a:pt x="0" y="376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4773864">
            <a:off x="6299567" y="3891596"/>
            <a:ext cx="468637" cy="376613"/>
          </a:xfrm>
          <a:custGeom>
            <a:avLst/>
            <a:gdLst/>
            <a:ahLst/>
            <a:cxnLst/>
            <a:rect l="l" t="t" r="r" b="b"/>
            <a:pathLst>
              <a:path w="468637" h="376613">
                <a:moveTo>
                  <a:pt x="0" y="0"/>
                </a:moveTo>
                <a:lnTo>
                  <a:pt x="468637" y="0"/>
                </a:lnTo>
                <a:lnTo>
                  <a:pt x="468637" y="376613"/>
                </a:lnTo>
                <a:lnTo>
                  <a:pt x="0" y="376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100000" flipV="1">
            <a:off x="2660215" y="4367856"/>
            <a:ext cx="468637" cy="376613"/>
          </a:xfrm>
          <a:custGeom>
            <a:avLst/>
            <a:gdLst/>
            <a:ahLst/>
            <a:cxnLst/>
            <a:rect l="l" t="t" r="r" b="b"/>
            <a:pathLst>
              <a:path w="468637" h="376613">
                <a:moveTo>
                  <a:pt x="0" y="376614"/>
                </a:moveTo>
                <a:lnTo>
                  <a:pt x="468637" y="376614"/>
                </a:lnTo>
                <a:lnTo>
                  <a:pt x="468637" y="0"/>
                </a:lnTo>
                <a:lnTo>
                  <a:pt x="0" y="0"/>
                </a:lnTo>
                <a:lnTo>
                  <a:pt x="0" y="37661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0606868" flipV="1">
            <a:off x="3283313" y="2852665"/>
            <a:ext cx="468637" cy="376613"/>
          </a:xfrm>
          <a:custGeom>
            <a:avLst/>
            <a:gdLst/>
            <a:ahLst/>
            <a:cxnLst/>
            <a:rect l="l" t="t" r="r" b="b"/>
            <a:pathLst>
              <a:path w="468637" h="376613">
                <a:moveTo>
                  <a:pt x="0" y="376613"/>
                </a:moveTo>
                <a:lnTo>
                  <a:pt x="468637" y="376613"/>
                </a:lnTo>
                <a:lnTo>
                  <a:pt x="468637" y="0"/>
                </a:lnTo>
                <a:lnTo>
                  <a:pt x="0" y="0"/>
                </a:lnTo>
                <a:lnTo>
                  <a:pt x="0" y="37661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197127" y="2772398"/>
            <a:ext cx="2201465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94949"/>
                </a:solidFill>
                <a:latin typeface="Muli"/>
                <a:ea typeface="Muli"/>
                <a:cs typeface="Muli"/>
                <a:sym typeface="Muli"/>
              </a:rPr>
              <a:t>DEALERSHIP = $308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39257" y="3327516"/>
            <a:ext cx="2201465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>
                <a:solidFill>
                  <a:srgbClr val="494949"/>
                </a:solidFill>
                <a:latin typeface="Muli"/>
                <a:ea typeface="Muli"/>
                <a:cs typeface="Muli"/>
                <a:sym typeface="Muli"/>
              </a:rPr>
              <a:t>GYM = $141</a:t>
            </a:r>
          </a:p>
        </p:txBody>
      </p:sp>
      <p:sp>
        <p:nvSpPr>
          <p:cNvPr id="17" name="Freeform 17"/>
          <p:cNvSpPr/>
          <p:nvPr/>
        </p:nvSpPr>
        <p:spPr>
          <a:xfrm rot="1806273">
            <a:off x="5962809" y="2969302"/>
            <a:ext cx="468637" cy="376613"/>
          </a:xfrm>
          <a:custGeom>
            <a:avLst/>
            <a:gdLst/>
            <a:ahLst/>
            <a:cxnLst/>
            <a:rect l="l" t="t" r="r" b="b"/>
            <a:pathLst>
              <a:path w="468637" h="376613">
                <a:moveTo>
                  <a:pt x="0" y="0"/>
                </a:moveTo>
                <a:lnTo>
                  <a:pt x="468636" y="0"/>
                </a:lnTo>
                <a:lnTo>
                  <a:pt x="468636" y="376613"/>
                </a:lnTo>
                <a:lnTo>
                  <a:pt x="0" y="376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523762">
            <a:off x="6104193" y="3242823"/>
            <a:ext cx="468637" cy="376613"/>
          </a:xfrm>
          <a:custGeom>
            <a:avLst/>
            <a:gdLst/>
            <a:ahLst/>
            <a:cxnLst/>
            <a:rect l="l" t="t" r="r" b="b"/>
            <a:pathLst>
              <a:path w="468637" h="376613">
                <a:moveTo>
                  <a:pt x="0" y="0"/>
                </a:moveTo>
                <a:lnTo>
                  <a:pt x="468636" y="0"/>
                </a:lnTo>
                <a:lnTo>
                  <a:pt x="468636" y="376613"/>
                </a:lnTo>
                <a:lnTo>
                  <a:pt x="0" y="376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2699999">
            <a:off x="6275080" y="3520233"/>
            <a:ext cx="468637" cy="376613"/>
          </a:xfrm>
          <a:custGeom>
            <a:avLst/>
            <a:gdLst/>
            <a:ahLst/>
            <a:cxnLst/>
            <a:rect l="l" t="t" r="r" b="b"/>
            <a:pathLst>
              <a:path w="468637" h="376613">
                <a:moveTo>
                  <a:pt x="0" y="0"/>
                </a:moveTo>
                <a:lnTo>
                  <a:pt x="468637" y="0"/>
                </a:lnTo>
                <a:lnTo>
                  <a:pt x="468637" y="376614"/>
                </a:lnTo>
                <a:lnTo>
                  <a:pt x="0" y="376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739990" y="4284723"/>
            <a:ext cx="2201465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94949"/>
                </a:solidFill>
                <a:latin typeface="Muli"/>
                <a:ea typeface="Muli"/>
                <a:cs typeface="Muli"/>
                <a:sym typeface="Muli"/>
              </a:rPr>
              <a:t>ELECTRICIAN = $96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4752" y="401134"/>
            <a:ext cx="8544095" cy="70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7"/>
              </a:lnSpc>
            </a:pPr>
            <a:r>
              <a:rPr lang="en-US" sz="320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What industries are we talking to?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0" y="1858867"/>
            <a:ext cx="9753600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8"/>
              </a:lnSpc>
              <a:spcBef>
                <a:spcPct val="0"/>
              </a:spcBef>
            </a:pPr>
            <a:r>
              <a:rPr lang="en-US" sz="2007" spc="12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MY TRAX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52188" y="2410448"/>
            <a:ext cx="2201465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94949"/>
                </a:solidFill>
                <a:latin typeface="Muli"/>
                <a:ea typeface="Muli"/>
                <a:cs typeface="Muli"/>
                <a:sym typeface="Muli"/>
              </a:rPr>
              <a:t>FREIGHT = $601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351059" y="5342205"/>
            <a:ext cx="3126375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94949"/>
                </a:solidFill>
                <a:latin typeface="Muli"/>
                <a:ea typeface="Muli"/>
                <a:cs typeface="Muli"/>
                <a:sym typeface="Muli"/>
              </a:rPr>
              <a:t>MANUFACTURING = $2,597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4577" y="2797131"/>
            <a:ext cx="2916795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>
                <a:solidFill>
                  <a:srgbClr val="494949"/>
                </a:solidFill>
                <a:latin typeface="Muli"/>
                <a:ea typeface="Muli"/>
                <a:cs typeface="Muli"/>
                <a:sym typeface="Muli"/>
              </a:rPr>
              <a:t>RESTAURANTS =  $861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533886" y="3089391"/>
            <a:ext cx="2201465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94949"/>
                </a:solidFill>
                <a:latin typeface="Muli"/>
                <a:ea typeface="Muli"/>
                <a:cs typeface="Muli"/>
                <a:sym typeface="Muli"/>
              </a:rPr>
              <a:t>FOOD PRO = $47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0" y="1154017"/>
            <a:ext cx="9753600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8"/>
              </a:lnSpc>
              <a:spcBef>
                <a:spcPct val="0"/>
              </a:spcBef>
            </a:pPr>
            <a:r>
              <a:rPr lang="en-US" sz="2007" spc="12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LIST OUT POPULAR INDUSTRIES WE’RE TARGETING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109" y="547951"/>
            <a:ext cx="9558369" cy="5450090"/>
            <a:chOff x="0" y="0"/>
            <a:chExt cx="3540137" cy="20185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40137" cy="2018552"/>
            </a:xfrm>
            <a:custGeom>
              <a:avLst/>
              <a:gdLst/>
              <a:ahLst/>
              <a:cxnLst/>
              <a:rect l="l" t="t" r="r" b="b"/>
              <a:pathLst>
                <a:path w="3540137" h="2018552">
                  <a:moveTo>
                    <a:pt x="29159" y="0"/>
                  </a:moveTo>
                  <a:lnTo>
                    <a:pt x="3510978" y="0"/>
                  </a:lnTo>
                  <a:cubicBezTo>
                    <a:pt x="3518711" y="0"/>
                    <a:pt x="3526128" y="3072"/>
                    <a:pt x="3531596" y="8540"/>
                  </a:cubicBezTo>
                  <a:cubicBezTo>
                    <a:pt x="3537065" y="14009"/>
                    <a:pt x="3540137" y="21425"/>
                    <a:pt x="3540137" y="29159"/>
                  </a:cubicBezTo>
                  <a:lnTo>
                    <a:pt x="3540137" y="1989393"/>
                  </a:lnTo>
                  <a:cubicBezTo>
                    <a:pt x="3540137" y="1997127"/>
                    <a:pt x="3537065" y="2004543"/>
                    <a:pt x="3531596" y="2010011"/>
                  </a:cubicBezTo>
                  <a:cubicBezTo>
                    <a:pt x="3526128" y="2015480"/>
                    <a:pt x="3518711" y="2018552"/>
                    <a:pt x="3510978" y="2018552"/>
                  </a:cubicBezTo>
                  <a:lnTo>
                    <a:pt x="29159" y="2018552"/>
                  </a:lnTo>
                  <a:cubicBezTo>
                    <a:pt x="13055" y="2018552"/>
                    <a:pt x="0" y="2005497"/>
                    <a:pt x="0" y="1989393"/>
                  </a:cubicBezTo>
                  <a:lnTo>
                    <a:pt x="0" y="29159"/>
                  </a:lnTo>
                  <a:cubicBezTo>
                    <a:pt x="0" y="21425"/>
                    <a:pt x="3072" y="14009"/>
                    <a:pt x="8540" y="8540"/>
                  </a:cubicBezTo>
                  <a:cubicBezTo>
                    <a:pt x="14009" y="3072"/>
                    <a:pt x="21425" y="0"/>
                    <a:pt x="29159" y="0"/>
                  </a:cubicBezTo>
                  <a:close/>
                </a:path>
              </a:pathLst>
            </a:custGeom>
            <a:solidFill>
              <a:srgbClr val="E39B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540137" cy="2018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109" y="1917148"/>
            <a:ext cx="9727382" cy="385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3"/>
              </a:lnSpc>
            </a:pPr>
            <a:r>
              <a:rPr lang="en-US" sz="2445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Dentists | Surgery Centers | Eye Care | Property Management Groups</a:t>
            </a:r>
          </a:p>
          <a:p>
            <a:pPr algn="ctr">
              <a:lnSpc>
                <a:spcPts val="3423"/>
              </a:lnSpc>
            </a:pPr>
            <a:r>
              <a:rPr lang="en-US" sz="2445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Apartment Buildings | Gas Stations |  Real Estate Offices |</a:t>
            </a:r>
          </a:p>
          <a:p>
            <a:pPr algn="ctr">
              <a:lnSpc>
                <a:spcPts val="3423"/>
              </a:lnSpc>
            </a:pPr>
            <a:r>
              <a:rPr lang="en-US" sz="2445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Commercial Show Room |Laundromats | Funeral Homes | Salons | Nursing Homes |Cleaning Companies | Bakeries | Coffee Shops | Med Spas | Assisted Living | Rehabilitation Centers | Churches | Salvation Armies | Physical Therapy | Metal Fabrication | Wellness Centers </a:t>
            </a:r>
          </a:p>
          <a:p>
            <a:pPr algn="ctr">
              <a:lnSpc>
                <a:spcPts val="3423"/>
              </a:lnSpc>
            </a:pPr>
            <a:r>
              <a:rPr lang="en-US" sz="2445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Notaries | Insurance Companies | Wealth management Offices | Corporate Head buildings | Manufacturing | Logistics | Hotels |</a:t>
            </a:r>
          </a:p>
          <a:p>
            <a:pPr algn="ctr">
              <a:lnSpc>
                <a:spcPts val="3423"/>
              </a:lnSpc>
            </a:pPr>
            <a:r>
              <a:rPr lang="en-US" sz="2445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Restaurants |  Fitness Clubs | Gyms | Daycares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7358" y="970228"/>
            <a:ext cx="7348460" cy="575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6"/>
              </a:lnSpc>
            </a:pPr>
            <a:r>
              <a:rPr lang="en-US" sz="3533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Where else should we go?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6377" y="1063662"/>
            <a:ext cx="8697851" cy="5520018"/>
            <a:chOff x="0" y="0"/>
            <a:chExt cx="3221426" cy="20444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21426" cy="2044451"/>
            </a:xfrm>
            <a:custGeom>
              <a:avLst/>
              <a:gdLst/>
              <a:ahLst/>
              <a:cxnLst/>
              <a:rect l="l" t="t" r="r" b="b"/>
              <a:pathLst>
                <a:path w="3221426" h="2044451">
                  <a:moveTo>
                    <a:pt x="32043" y="0"/>
                  </a:moveTo>
                  <a:lnTo>
                    <a:pt x="3189383" y="0"/>
                  </a:lnTo>
                  <a:cubicBezTo>
                    <a:pt x="3197881" y="0"/>
                    <a:pt x="3206032" y="3376"/>
                    <a:pt x="3212041" y="9385"/>
                  </a:cubicBezTo>
                  <a:cubicBezTo>
                    <a:pt x="3218050" y="15395"/>
                    <a:pt x="3221426" y="23545"/>
                    <a:pt x="3221426" y="32043"/>
                  </a:cubicBezTo>
                  <a:lnTo>
                    <a:pt x="3221426" y="2012408"/>
                  </a:lnTo>
                  <a:cubicBezTo>
                    <a:pt x="3221426" y="2020906"/>
                    <a:pt x="3218050" y="2029057"/>
                    <a:pt x="3212041" y="2035066"/>
                  </a:cubicBezTo>
                  <a:cubicBezTo>
                    <a:pt x="3206032" y="2041075"/>
                    <a:pt x="3197881" y="2044451"/>
                    <a:pt x="3189383" y="2044451"/>
                  </a:cubicBezTo>
                  <a:lnTo>
                    <a:pt x="32043" y="2044451"/>
                  </a:lnTo>
                  <a:cubicBezTo>
                    <a:pt x="23545" y="2044451"/>
                    <a:pt x="15395" y="2041075"/>
                    <a:pt x="9385" y="2035066"/>
                  </a:cubicBezTo>
                  <a:cubicBezTo>
                    <a:pt x="3376" y="2029057"/>
                    <a:pt x="0" y="2020906"/>
                    <a:pt x="0" y="2012408"/>
                  </a:cubicBezTo>
                  <a:lnTo>
                    <a:pt x="0" y="32043"/>
                  </a:lnTo>
                  <a:cubicBezTo>
                    <a:pt x="0" y="23545"/>
                    <a:pt x="3376" y="15395"/>
                    <a:pt x="9385" y="9385"/>
                  </a:cubicBezTo>
                  <a:cubicBezTo>
                    <a:pt x="15395" y="3376"/>
                    <a:pt x="23545" y="0"/>
                    <a:pt x="32043" y="0"/>
                  </a:cubicBezTo>
                  <a:close/>
                </a:path>
              </a:pathLst>
            </a:custGeom>
            <a:solidFill>
              <a:srgbClr val="E39B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221426" cy="204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3551432"/>
            <a:ext cx="9753600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8"/>
              </a:lnSpc>
            </a:pPr>
            <a:r>
              <a:rPr lang="en-US" sz="2007" spc="12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FOOD PROCESSING - MICROFIBER &amp; HYGIENE</a:t>
            </a:r>
          </a:p>
          <a:p>
            <a:pPr algn="ctr">
              <a:lnSpc>
                <a:spcPts val="2408"/>
              </a:lnSpc>
            </a:pPr>
            <a:endParaRPr lang="en-US" sz="2007" spc="120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408"/>
              </a:lnSpc>
            </a:pPr>
            <a:r>
              <a:rPr lang="en-US" sz="2007" spc="12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RESTAURANTS - MATS, TOWELS, APRONS</a:t>
            </a:r>
          </a:p>
          <a:p>
            <a:pPr algn="ctr">
              <a:lnSpc>
                <a:spcPts val="2408"/>
              </a:lnSpc>
            </a:pPr>
            <a:endParaRPr lang="en-US" sz="2007" spc="120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408"/>
              </a:lnSpc>
            </a:pPr>
            <a:r>
              <a:rPr lang="en-US" sz="2007" spc="12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SALONS - BRANCH &amp; VINE, BATH TOWELS</a:t>
            </a:r>
          </a:p>
          <a:p>
            <a:pPr algn="ctr">
              <a:lnSpc>
                <a:spcPts val="2408"/>
              </a:lnSpc>
            </a:pPr>
            <a:endParaRPr lang="en-US" sz="2007" spc="120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408"/>
              </a:lnSpc>
            </a:pPr>
            <a:r>
              <a:rPr lang="en-US" sz="2007" spc="12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MANUFACTURING - SHOP TOWELS, WELLNESS MATS, CAN LINERS</a:t>
            </a:r>
          </a:p>
          <a:p>
            <a:pPr algn="ctr">
              <a:lnSpc>
                <a:spcPts val="2408"/>
              </a:lnSpc>
            </a:pPr>
            <a:endParaRPr lang="en-US" sz="2007" spc="120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408"/>
              </a:lnSpc>
            </a:pPr>
            <a:r>
              <a:rPr lang="en-US" sz="2007" spc="12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NURSING HOMES - AIR FRESHENERS, CHEMICALS, PULSE MOPS</a:t>
            </a:r>
          </a:p>
          <a:p>
            <a:pPr algn="ctr">
              <a:lnSpc>
                <a:spcPts val="2408"/>
              </a:lnSpc>
            </a:pPr>
            <a:endParaRPr lang="en-US" sz="2007" spc="120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408"/>
              </a:lnSpc>
              <a:spcBef>
                <a:spcPct val="0"/>
              </a:spcBef>
            </a:pPr>
            <a:endParaRPr lang="en-US" sz="2007" spc="120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52064" y="1497914"/>
            <a:ext cx="6546476" cy="738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77"/>
              </a:lnSpc>
            </a:pPr>
            <a:r>
              <a:rPr lang="en-US" sz="4483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What’s the hook?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2566142"/>
            <a:ext cx="975360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8"/>
              </a:lnSpc>
            </a:pPr>
            <a:r>
              <a:rPr lang="en-US" sz="2007" spc="12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LET’S TALK ABOUT IT.</a:t>
            </a:r>
          </a:p>
          <a:p>
            <a:pPr algn="ctr">
              <a:lnSpc>
                <a:spcPts val="2408"/>
              </a:lnSpc>
              <a:spcBef>
                <a:spcPct val="0"/>
              </a:spcBef>
            </a:pPr>
            <a:r>
              <a:rPr lang="en-US" sz="2007" spc="12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PICK 3-5 INDUSTRIES AND LET’S DISCUSS THE BEST HOOK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78757" y="1321043"/>
            <a:ext cx="8519148" cy="4673113"/>
            <a:chOff x="0" y="0"/>
            <a:chExt cx="3155240" cy="17307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55240" cy="1730783"/>
            </a:xfrm>
            <a:custGeom>
              <a:avLst/>
              <a:gdLst/>
              <a:ahLst/>
              <a:cxnLst/>
              <a:rect l="l" t="t" r="r" b="b"/>
              <a:pathLst>
                <a:path w="3155240" h="1730783">
                  <a:moveTo>
                    <a:pt x="32716" y="0"/>
                  </a:moveTo>
                  <a:lnTo>
                    <a:pt x="3122524" y="0"/>
                  </a:lnTo>
                  <a:cubicBezTo>
                    <a:pt x="3131201" y="0"/>
                    <a:pt x="3139522" y="3447"/>
                    <a:pt x="3145658" y="9582"/>
                  </a:cubicBezTo>
                  <a:cubicBezTo>
                    <a:pt x="3151793" y="15718"/>
                    <a:pt x="3155240" y="24039"/>
                    <a:pt x="3155240" y="32716"/>
                  </a:cubicBezTo>
                  <a:lnTo>
                    <a:pt x="3155240" y="1698067"/>
                  </a:lnTo>
                  <a:cubicBezTo>
                    <a:pt x="3155240" y="1706744"/>
                    <a:pt x="3151793" y="1715065"/>
                    <a:pt x="3145658" y="1721201"/>
                  </a:cubicBezTo>
                  <a:cubicBezTo>
                    <a:pt x="3139522" y="1727336"/>
                    <a:pt x="3131201" y="1730783"/>
                    <a:pt x="3122524" y="1730783"/>
                  </a:cubicBezTo>
                  <a:lnTo>
                    <a:pt x="32716" y="1730783"/>
                  </a:lnTo>
                  <a:cubicBezTo>
                    <a:pt x="24039" y="1730783"/>
                    <a:pt x="15718" y="1727336"/>
                    <a:pt x="9582" y="1721201"/>
                  </a:cubicBezTo>
                  <a:cubicBezTo>
                    <a:pt x="3447" y="1715065"/>
                    <a:pt x="0" y="1706744"/>
                    <a:pt x="0" y="1698067"/>
                  </a:cubicBezTo>
                  <a:lnTo>
                    <a:pt x="0" y="32716"/>
                  </a:lnTo>
                  <a:cubicBezTo>
                    <a:pt x="0" y="24039"/>
                    <a:pt x="3447" y="15718"/>
                    <a:pt x="9582" y="9582"/>
                  </a:cubicBezTo>
                  <a:cubicBezTo>
                    <a:pt x="15718" y="3447"/>
                    <a:pt x="24039" y="0"/>
                    <a:pt x="32716" y="0"/>
                  </a:cubicBezTo>
                  <a:close/>
                </a:path>
              </a:pathLst>
            </a:custGeom>
            <a:solidFill>
              <a:srgbClr val="E39B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155240" cy="1730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218" y="2222283"/>
            <a:ext cx="9727382" cy="4709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3"/>
              </a:lnSpc>
            </a:pPr>
            <a:r>
              <a:rPr lang="en-US" sz="2445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Grab your Trax</a:t>
            </a:r>
          </a:p>
          <a:p>
            <a:pPr algn="ctr">
              <a:lnSpc>
                <a:spcPts val="3423"/>
              </a:lnSpc>
            </a:pPr>
            <a:endParaRPr lang="en-US" sz="2445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3423"/>
              </a:lnSpc>
            </a:pPr>
            <a:r>
              <a:rPr lang="en-US" sz="2445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The crust and sauce are your territory</a:t>
            </a:r>
          </a:p>
          <a:p>
            <a:pPr algn="ctr">
              <a:lnSpc>
                <a:spcPts val="3423"/>
              </a:lnSpc>
            </a:pPr>
            <a:r>
              <a:rPr lang="en-US" sz="2445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Cheese is YTD volume</a:t>
            </a:r>
          </a:p>
          <a:p>
            <a:pPr algn="ctr">
              <a:lnSpc>
                <a:spcPts val="3423"/>
              </a:lnSpc>
            </a:pPr>
            <a:r>
              <a:rPr lang="en-US" sz="2445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Toppings = industries sold so far</a:t>
            </a:r>
          </a:p>
          <a:p>
            <a:pPr algn="ctr">
              <a:lnSpc>
                <a:spcPts val="3423"/>
              </a:lnSpc>
            </a:pPr>
            <a:endParaRPr lang="en-US" sz="2445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3423"/>
              </a:lnSpc>
            </a:pPr>
            <a:r>
              <a:rPr lang="en-US" sz="2445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Break down your volume by industry and build your pizza.</a:t>
            </a:r>
          </a:p>
          <a:p>
            <a:pPr algn="ctr">
              <a:lnSpc>
                <a:spcPts val="3423"/>
              </a:lnSpc>
            </a:pPr>
            <a:r>
              <a:rPr lang="en-US" sz="2445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How many toppings do you get to add?</a:t>
            </a:r>
          </a:p>
          <a:p>
            <a:pPr algn="ctr">
              <a:lnSpc>
                <a:spcPts val="3423"/>
              </a:lnSpc>
            </a:pPr>
            <a:endParaRPr lang="en-US" sz="2445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3423"/>
              </a:lnSpc>
            </a:pPr>
            <a:endParaRPr lang="en-US" sz="2445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3423"/>
              </a:lnSpc>
            </a:pPr>
            <a:endParaRPr lang="en-US" sz="2445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51729" y="1483924"/>
            <a:ext cx="5573204" cy="575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6"/>
              </a:lnSpc>
            </a:pPr>
            <a:r>
              <a:rPr lang="en-US" sz="3533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Pizza Making Time!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9890" y="1243162"/>
            <a:ext cx="9350512" cy="4125529"/>
            <a:chOff x="0" y="0"/>
            <a:chExt cx="3463153" cy="15279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63153" cy="1527974"/>
            </a:xfrm>
            <a:custGeom>
              <a:avLst/>
              <a:gdLst/>
              <a:ahLst/>
              <a:cxnLst/>
              <a:rect l="l" t="t" r="r" b="b"/>
              <a:pathLst>
                <a:path w="3463153" h="1527974">
                  <a:moveTo>
                    <a:pt x="29807" y="0"/>
                  </a:moveTo>
                  <a:lnTo>
                    <a:pt x="3433346" y="0"/>
                  </a:lnTo>
                  <a:cubicBezTo>
                    <a:pt x="3449808" y="0"/>
                    <a:pt x="3463153" y="13345"/>
                    <a:pt x="3463153" y="29807"/>
                  </a:cubicBezTo>
                  <a:lnTo>
                    <a:pt x="3463153" y="1498167"/>
                  </a:lnTo>
                  <a:cubicBezTo>
                    <a:pt x="3463153" y="1514629"/>
                    <a:pt x="3449808" y="1527974"/>
                    <a:pt x="3433346" y="1527974"/>
                  </a:cubicBezTo>
                  <a:lnTo>
                    <a:pt x="29807" y="1527974"/>
                  </a:lnTo>
                  <a:cubicBezTo>
                    <a:pt x="13345" y="1527974"/>
                    <a:pt x="0" y="1514629"/>
                    <a:pt x="0" y="1498167"/>
                  </a:cubicBezTo>
                  <a:lnTo>
                    <a:pt x="0" y="29807"/>
                  </a:lnTo>
                  <a:cubicBezTo>
                    <a:pt x="0" y="13345"/>
                    <a:pt x="13345" y="0"/>
                    <a:pt x="29807" y="0"/>
                  </a:cubicBezTo>
                  <a:close/>
                </a:path>
              </a:pathLst>
            </a:custGeom>
            <a:solidFill>
              <a:srgbClr val="E39B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463153" cy="1527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2471435"/>
            <a:ext cx="9753600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8"/>
              </a:lnSpc>
            </a:pPr>
            <a:r>
              <a:rPr lang="en-US" sz="2007" spc="12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INCREASE IN NSF = INCREASE IN MONEY MADE, RECOGNITION, PRESIDENT CLUB RANKINGS, PROMOTION OPPORTUNITIES.</a:t>
            </a:r>
          </a:p>
          <a:p>
            <a:pPr algn="ctr">
              <a:lnSpc>
                <a:spcPts val="2408"/>
              </a:lnSpc>
            </a:pPr>
            <a:endParaRPr lang="en-US" sz="2007" spc="120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408"/>
              </a:lnSpc>
            </a:pPr>
            <a:r>
              <a:rPr lang="en-US" sz="2007" spc="12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SUSTAINED SUCCESS MODEL &amp; EFFORT VS. SKILL</a:t>
            </a:r>
          </a:p>
          <a:p>
            <a:pPr algn="ctr">
              <a:lnSpc>
                <a:spcPts val="2408"/>
              </a:lnSpc>
            </a:pPr>
            <a:endParaRPr lang="en-US" sz="2007" spc="120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408"/>
              </a:lnSpc>
            </a:pPr>
            <a:r>
              <a:rPr lang="en-US" sz="2007" spc="12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NEW PRESENTATIONS X CLOSING RATIO X AVERAGE ACCOUNT SIZE</a:t>
            </a:r>
          </a:p>
          <a:p>
            <a:pPr algn="ctr">
              <a:lnSpc>
                <a:spcPts val="2408"/>
              </a:lnSpc>
            </a:pPr>
            <a:endParaRPr lang="en-US" sz="2007" spc="120">
              <a:solidFill>
                <a:srgbClr val="000000"/>
              </a:solidFill>
              <a:latin typeface="Argent"/>
              <a:ea typeface="Argent"/>
              <a:cs typeface="Argent"/>
              <a:sym typeface="Argent"/>
            </a:endParaRPr>
          </a:p>
          <a:p>
            <a:pPr algn="ctr">
              <a:lnSpc>
                <a:spcPts val="2408"/>
              </a:lnSpc>
              <a:spcBef>
                <a:spcPct val="0"/>
              </a:spcBef>
            </a:pPr>
            <a:r>
              <a:rPr lang="en-US" sz="2007" spc="120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MORE INDUSTRIES WILL LEAD TO MORE PRESENTATIONS!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32823" y="1554711"/>
            <a:ext cx="1287953" cy="6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6"/>
              </a:lnSpc>
            </a:pPr>
            <a:r>
              <a:rPr lang="en-US" sz="3533">
                <a:solidFill>
                  <a:srgbClr val="000000"/>
                </a:solidFill>
                <a:latin typeface="Argent"/>
                <a:ea typeface="Argent"/>
                <a:cs typeface="Argent"/>
                <a:sym typeface="Argent"/>
              </a:rPr>
              <a:t>WIIFM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- The Whole Pie</dc:title>
  <cp:lastModifiedBy>Nikles, Shannon</cp:lastModifiedBy>
  <cp:revision>3</cp:revision>
  <dcterms:created xsi:type="dcterms:W3CDTF">2006-08-16T00:00:00Z</dcterms:created>
  <dcterms:modified xsi:type="dcterms:W3CDTF">2024-10-04T18:34:25Z</dcterms:modified>
  <dc:identifier>DAGP_Mq5kOc</dc:identifier>
</cp:coreProperties>
</file>