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 /><Relationship Id="rId3" Type="http://schemas.openxmlformats.org/officeDocument/2006/relationships/slide" Target="slides/slide2.xml" /><Relationship Id="rId7" Type="http://schemas.openxmlformats.org/officeDocument/2006/relationships/presProps" Target="pres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5" Type="http://schemas.openxmlformats.org/officeDocument/2006/relationships/slide" Target="slides/slide4.xml" /><Relationship Id="rId10" Type="http://schemas.openxmlformats.org/officeDocument/2006/relationships/tableStyles" Target="tableStyles.xml" /><Relationship Id="rId4" Type="http://schemas.openxmlformats.org/officeDocument/2006/relationships/slide" Target="slides/slide3.xml" /><Relationship Id="rId9" Type="http://schemas.openxmlformats.org/officeDocument/2006/relationships/theme" Target="theme/theme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5935AE-8FF1-D2E5-E133-194964A4B16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AC801CD-E9A0-4DCE-FEAC-E9CACDA0EBC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31B5923-FE78-0F67-2629-1C503E94CE5B}"/>
              </a:ext>
            </a:extLst>
          </p:cNvPr>
          <p:cNvSpPr>
            <a:spLocks noGrp="1"/>
          </p:cNvSpPr>
          <p:nvPr>
            <p:ph type="dt" sz="half" idx="10"/>
          </p:nvPr>
        </p:nvSpPr>
        <p:spPr/>
        <p:txBody>
          <a:bodyPr/>
          <a:lstStyle/>
          <a:p>
            <a:fld id="{37135A41-B344-064B-8D41-6040A362C6A3}" type="datetimeFigureOut">
              <a:rPr lang="en-US" smtClean="0"/>
              <a:t>8/15/2024</a:t>
            </a:fld>
            <a:endParaRPr lang="en-US"/>
          </a:p>
        </p:txBody>
      </p:sp>
      <p:sp>
        <p:nvSpPr>
          <p:cNvPr id="5" name="Footer Placeholder 4">
            <a:extLst>
              <a:ext uri="{FF2B5EF4-FFF2-40B4-BE49-F238E27FC236}">
                <a16:creationId xmlns:a16="http://schemas.microsoft.com/office/drawing/2014/main" id="{A7A687F1-3301-A766-7A12-A6BE3D5ACD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236B03B-E5C0-BE01-E41B-69EF5F40F830}"/>
              </a:ext>
            </a:extLst>
          </p:cNvPr>
          <p:cNvSpPr>
            <a:spLocks noGrp="1"/>
          </p:cNvSpPr>
          <p:nvPr>
            <p:ph type="sldNum" sz="quarter" idx="12"/>
          </p:nvPr>
        </p:nvSpPr>
        <p:spPr/>
        <p:txBody>
          <a:bodyPr/>
          <a:lstStyle/>
          <a:p>
            <a:fld id="{D9144AE0-B267-8842-B4D6-0F9957B66BF6}" type="slidenum">
              <a:rPr lang="en-US" smtClean="0"/>
              <a:t>‹#›</a:t>
            </a:fld>
            <a:endParaRPr lang="en-US"/>
          </a:p>
        </p:txBody>
      </p:sp>
    </p:spTree>
    <p:extLst>
      <p:ext uri="{BB962C8B-B14F-4D97-AF65-F5344CB8AC3E}">
        <p14:creationId xmlns:p14="http://schemas.microsoft.com/office/powerpoint/2010/main" val="33504394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A97C98-F70D-6284-A08D-1B1D0BB1D06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B32F12C-1717-6C52-C240-912C005282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FE317E-149C-4B65-B8B8-61D47139438E}"/>
              </a:ext>
            </a:extLst>
          </p:cNvPr>
          <p:cNvSpPr>
            <a:spLocks noGrp="1"/>
          </p:cNvSpPr>
          <p:nvPr>
            <p:ph type="dt" sz="half" idx="10"/>
          </p:nvPr>
        </p:nvSpPr>
        <p:spPr/>
        <p:txBody>
          <a:bodyPr/>
          <a:lstStyle/>
          <a:p>
            <a:fld id="{37135A41-B344-064B-8D41-6040A362C6A3}" type="datetimeFigureOut">
              <a:rPr lang="en-US" smtClean="0"/>
              <a:t>8/15/2024</a:t>
            </a:fld>
            <a:endParaRPr lang="en-US"/>
          </a:p>
        </p:txBody>
      </p:sp>
      <p:sp>
        <p:nvSpPr>
          <p:cNvPr id="5" name="Footer Placeholder 4">
            <a:extLst>
              <a:ext uri="{FF2B5EF4-FFF2-40B4-BE49-F238E27FC236}">
                <a16:creationId xmlns:a16="http://schemas.microsoft.com/office/drawing/2014/main" id="{BF7AED1D-EBBC-6006-76D8-A6A8672F30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D71301-DD66-CF68-7C2F-B96A3893FB5B}"/>
              </a:ext>
            </a:extLst>
          </p:cNvPr>
          <p:cNvSpPr>
            <a:spLocks noGrp="1"/>
          </p:cNvSpPr>
          <p:nvPr>
            <p:ph type="sldNum" sz="quarter" idx="12"/>
          </p:nvPr>
        </p:nvSpPr>
        <p:spPr/>
        <p:txBody>
          <a:bodyPr/>
          <a:lstStyle/>
          <a:p>
            <a:fld id="{D9144AE0-B267-8842-B4D6-0F9957B66BF6}" type="slidenum">
              <a:rPr lang="en-US" smtClean="0"/>
              <a:t>‹#›</a:t>
            </a:fld>
            <a:endParaRPr lang="en-US"/>
          </a:p>
        </p:txBody>
      </p:sp>
    </p:spTree>
    <p:extLst>
      <p:ext uri="{BB962C8B-B14F-4D97-AF65-F5344CB8AC3E}">
        <p14:creationId xmlns:p14="http://schemas.microsoft.com/office/powerpoint/2010/main" val="38114091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16A86C3-F600-C873-7052-033BB456488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C0D1259-B86F-8E68-ED93-63EFE821AA2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E16B45-F0E2-5144-A271-25605619DE3C}"/>
              </a:ext>
            </a:extLst>
          </p:cNvPr>
          <p:cNvSpPr>
            <a:spLocks noGrp="1"/>
          </p:cNvSpPr>
          <p:nvPr>
            <p:ph type="dt" sz="half" idx="10"/>
          </p:nvPr>
        </p:nvSpPr>
        <p:spPr/>
        <p:txBody>
          <a:bodyPr/>
          <a:lstStyle/>
          <a:p>
            <a:fld id="{37135A41-B344-064B-8D41-6040A362C6A3}" type="datetimeFigureOut">
              <a:rPr lang="en-US" smtClean="0"/>
              <a:t>8/15/2024</a:t>
            </a:fld>
            <a:endParaRPr lang="en-US"/>
          </a:p>
        </p:txBody>
      </p:sp>
      <p:sp>
        <p:nvSpPr>
          <p:cNvPr id="5" name="Footer Placeholder 4">
            <a:extLst>
              <a:ext uri="{FF2B5EF4-FFF2-40B4-BE49-F238E27FC236}">
                <a16:creationId xmlns:a16="http://schemas.microsoft.com/office/drawing/2014/main" id="{B9DBC395-FB0E-5594-6DFC-54FBC75C24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143F0C-B476-290C-4E04-C3DD152D0B79}"/>
              </a:ext>
            </a:extLst>
          </p:cNvPr>
          <p:cNvSpPr>
            <a:spLocks noGrp="1"/>
          </p:cNvSpPr>
          <p:nvPr>
            <p:ph type="sldNum" sz="quarter" idx="12"/>
          </p:nvPr>
        </p:nvSpPr>
        <p:spPr/>
        <p:txBody>
          <a:bodyPr/>
          <a:lstStyle/>
          <a:p>
            <a:fld id="{D9144AE0-B267-8842-B4D6-0F9957B66BF6}" type="slidenum">
              <a:rPr lang="en-US" smtClean="0"/>
              <a:t>‹#›</a:t>
            </a:fld>
            <a:endParaRPr lang="en-US"/>
          </a:p>
        </p:txBody>
      </p:sp>
    </p:spTree>
    <p:extLst>
      <p:ext uri="{BB962C8B-B14F-4D97-AF65-F5344CB8AC3E}">
        <p14:creationId xmlns:p14="http://schemas.microsoft.com/office/powerpoint/2010/main" val="1768584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C231AD-2C49-266D-BCFA-FF2EC495FF3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6A5127A-37D3-8553-D0F5-030706235E2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B09D7A-01B2-34EC-A217-7B679ADB1800}"/>
              </a:ext>
            </a:extLst>
          </p:cNvPr>
          <p:cNvSpPr>
            <a:spLocks noGrp="1"/>
          </p:cNvSpPr>
          <p:nvPr>
            <p:ph type="dt" sz="half" idx="10"/>
          </p:nvPr>
        </p:nvSpPr>
        <p:spPr/>
        <p:txBody>
          <a:bodyPr/>
          <a:lstStyle/>
          <a:p>
            <a:fld id="{37135A41-B344-064B-8D41-6040A362C6A3}" type="datetimeFigureOut">
              <a:rPr lang="en-US" smtClean="0"/>
              <a:t>8/15/2024</a:t>
            </a:fld>
            <a:endParaRPr lang="en-US"/>
          </a:p>
        </p:txBody>
      </p:sp>
      <p:sp>
        <p:nvSpPr>
          <p:cNvPr id="5" name="Footer Placeholder 4">
            <a:extLst>
              <a:ext uri="{FF2B5EF4-FFF2-40B4-BE49-F238E27FC236}">
                <a16:creationId xmlns:a16="http://schemas.microsoft.com/office/drawing/2014/main" id="{ACFE23CA-426B-0ECE-47F8-1FA14F97BF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183B88-2408-92B0-0FDA-6EB5C4B101AB}"/>
              </a:ext>
            </a:extLst>
          </p:cNvPr>
          <p:cNvSpPr>
            <a:spLocks noGrp="1"/>
          </p:cNvSpPr>
          <p:nvPr>
            <p:ph type="sldNum" sz="quarter" idx="12"/>
          </p:nvPr>
        </p:nvSpPr>
        <p:spPr/>
        <p:txBody>
          <a:bodyPr/>
          <a:lstStyle/>
          <a:p>
            <a:fld id="{D9144AE0-B267-8842-B4D6-0F9957B66BF6}" type="slidenum">
              <a:rPr lang="en-US" smtClean="0"/>
              <a:t>‹#›</a:t>
            </a:fld>
            <a:endParaRPr lang="en-US"/>
          </a:p>
        </p:txBody>
      </p:sp>
    </p:spTree>
    <p:extLst>
      <p:ext uri="{BB962C8B-B14F-4D97-AF65-F5344CB8AC3E}">
        <p14:creationId xmlns:p14="http://schemas.microsoft.com/office/powerpoint/2010/main" val="16412523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B9E9B4-8CA6-19FA-B2AB-9E8E3975480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247D109-7CA4-8747-017B-A4D11DFAC64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256E10D-5C91-88A8-A602-BEE30772276F}"/>
              </a:ext>
            </a:extLst>
          </p:cNvPr>
          <p:cNvSpPr>
            <a:spLocks noGrp="1"/>
          </p:cNvSpPr>
          <p:nvPr>
            <p:ph type="dt" sz="half" idx="10"/>
          </p:nvPr>
        </p:nvSpPr>
        <p:spPr/>
        <p:txBody>
          <a:bodyPr/>
          <a:lstStyle/>
          <a:p>
            <a:fld id="{37135A41-B344-064B-8D41-6040A362C6A3}" type="datetimeFigureOut">
              <a:rPr lang="en-US" smtClean="0"/>
              <a:t>8/15/2024</a:t>
            </a:fld>
            <a:endParaRPr lang="en-US"/>
          </a:p>
        </p:txBody>
      </p:sp>
      <p:sp>
        <p:nvSpPr>
          <p:cNvPr id="5" name="Footer Placeholder 4">
            <a:extLst>
              <a:ext uri="{FF2B5EF4-FFF2-40B4-BE49-F238E27FC236}">
                <a16:creationId xmlns:a16="http://schemas.microsoft.com/office/drawing/2014/main" id="{9100E748-7D76-55F7-60FF-19D5119EA8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F0654B-94FB-936E-9093-81BC7EA07CFE}"/>
              </a:ext>
            </a:extLst>
          </p:cNvPr>
          <p:cNvSpPr>
            <a:spLocks noGrp="1"/>
          </p:cNvSpPr>
          <p:nvPr>
            <p:ph type="sldNum" sz="quarter" idx="12"/>
          </p:nvPr>
        </p:nvSpPr>
        <p:spPr/>
        <p:txBody>
          <a:bodyPr/>
          <a:lstStyle/>
          <a:p>
            <a:fld id="{D9144AE0-B267-8842-B4D6-0F9957B66BF6}" type="slidenum">
              <a:rPr lang="en-US" smtClean="0"/>
              <a:t>‹#›</a:t>
            </a:fld>
            <a:endParaRPr lang="en-US"/>
          </a:p>
        </p:txBody>
      </p:sp>
    </p:spTree>
    <p:extLst>
      <p:ext uri="{BB962C8B-B14F-4D97-AF65-F5344CB8AC3E}">
        <p14:creationId xmlns:p14="http://schemas.microsoft.com/office/powerpoint/2010/main" val="30271615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B0B6D5-F4C8-5466-8AA3-EECD60C05DC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173E132-BE01-C1EC-8CE1-BCE37F53889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28DB949-E839-9715-F4CE-2EBE085D171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5DA791F-B9EA-3467-3248-EA83051723C2}"/>
              </a:ext>
            </a:extLst>
          </p:cNvPr>
          <p:cNvSpPr>
            <a:spLocks noGrp="1"/>
          </p:cNvSpPr>
          <p:nvPr>
            <p:ph type="dt" sz="half" idx="10"/>
          </p:nvPr>
        </p:nvSpPr>
        <p:spPr/>
        <p:txBody>
          <a:bodyPr/>
          <a:lstStyle/>
          <a:p>
            <a:fld id="{37135A41-B344-064B-8D41-6040A362C6A3}" type="datetimeFigureOut">
              <a:rPr lang="en-US" smtClean="0"/>
              <a:t>8/15/2024</a:t>
            </a:fld>
            <a:endParaRPr lang="en-US"/>
          </a:p>
        </p:txBody>
      </p:sp>
      <p:sp>
        <p:nvSpPr>
          <p:cNvPr id="6" name="Footer Placeholder 5">
            <a:extLst>
              <a:ext uri="{FF2B5EF4-FFF2-40B4-BE49-F238E27FC236}">
                <a16:creationId xmlns:a16="http://schemas.microsoft.com/office/drawing/2014/main" id="{29E3E89A-539A-915E-1FC5-ED0F8473CC0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578D25-FC99-8AEE-EF95-C1A8226AA666}"/>
              </a:ext>
            </a:extLst>
          </p:cNvPr>
          <p:cNvSpPr>
            <a:spLocks noGrp="1"/>
          </p:cNvSpPr>
          <p:nvPr>
            <p:ph type="sldNum" sz="quarter" idx="12"/>
          </p:nvPr>
        </p:nvSpPr>
        <p:spPr/>
        <p:txBody>
          <a:bodyPr/>
          <a:lstStyle/>
          <a:p>
            <a:fld id="{D9144AE0-B267-8842-B4D6-0F9957B66BF6}" type="slidenum">
              <a:rPr lang="en-US" smtClean="0"/>
              <a:t>‹#›</a:t>
            </a:fld>
            <a:endParaRPr lang="en-US"/>
          </a:p>
        </p:txBody>
      </p:sp>
    </p:spTree>
    <p:extLst>
      <p:ext uri="{BB962C8B-B14F-4D97-AF65-F5344CB8AC3E}">
        <p14:creationId xmlns:p14="http://schemas.microsoft.com/office/powerpoint/2010/main" val="2035472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C2A32-08E1-E6F1-E6D9-5A5F4924AE1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EFAF909-8538-590C-327A-E84FB437C24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FBBEDF2-D196-6227-569B-7E8A711295C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D6DF68C-26D6-74B1-467A-B9FE0DA2916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0E378B9-D88D-30CA-700B-818913C0491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415047E-E8EA-507D-39C8-81D532DBF10F}"/>
              </a:ext>
            </a:extLst>
          </p:cNvPr>
          <p:cNvSpPr>
            <a:spLocks noGrp="1"/>
          </p:cNvSpPr>
          <p:nvPr>
            <p:ph type="dt" sz="half" idx="10"/>
          </p:nvPr>
        </p:nvSpPr>
        <p:spPr/>
        <p:txBody>
          <a:bodyPr/>
          <a:lstStyle/>
          <a:p>
            <a:fld id="{37135A41-B344-064B-8D41-6040A362C6A3}" type="datetimeFigureOut">
              <a:rPr lang="en-US" smtClean="0"/>
              <a:t>8/15/2024</a:t>
            </a:fld>
            <a:endParaRPr lang="en-US"/>
          </a:p>
        </p:txBody>
      </p:sp>
      <p:sp>
        <p:nvSpPr>
          <p:cNvPr id="8" name="Footer Placeholder 7">
            <a:extLst>
              <a:ext uri="{FF2B5EF4-FFF2-40B4-BE49-F238E27FC236}">
                <a16:creationId xmlns:a16="http://schemas.microsoft.com/office/drawing/2014/main" id="{0FC556DC-E5D5-B0C8-6A03-25934C87479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3A3B8D5-B05E-0BA5-D87A-531EF954532C}"/>
              </a:ext>
            </a:extLst>
          </p:cNvPr>
          <p:cNvSpPr>
            <a:spLocks noGrp="1"/>
          </p:cNvSpPr>
          <p:nvPr>
            <p:ph type="sldNum" sz="quarter" idx="12"/>
          </p:nvPr>
        </p:nvSpPr>
        <p:spPr/>
        <p:txBody>
          <a:bodyPr/>
          <a:lstStyle/>
          <a:p>
            <a:fld id="{D9144AE0-B267-8842-B4D6-0F9957B66BF6}" type="slidenum">
              <a:rPr lang="en-US" smtClean="0"/>
              <a:t>‹#›</a:t>
            </a:fld>
            <a:endParaRPr lang="en-US"/>
          </a:p>
        </p:txBody>
      </p:sp>
    </p:spTree>
    <p:extLst>
      <p:ext uri="{BB962C8B-B14F-4D97-AF65-F5344CB8AC3E}">
        <p14:creationId xmlns:p14="http://schemas.microsoft.com/office/powerpoint/2010/main" val="634795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00986-328E-B2B3-FD10-7C5724396E8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5A5BA56-17F1-8AD2-0549-1B1DA33A0BE3}"/>
              </a:ext>
            </a:extLst>
          </p:cNvPr>
          <p:cNvSpPr>
            <a:spLocks noGrp="1"/>
          </p:cNvSpPr>
          <p:nvPr>
            <p:ph type="dt" sz="half" idx="10"/>
          </p:nvPr>
        </p:nvSpPr>
        <p:spPr/>
        <p:txBody>
          <a:bodyPr/>
          <a:lstStyle/>
          <a:p>
            <a:fld id="{37135A41-B344-064B-8D41-6040A362C6A3}" type="datetimeFigureOut">
              <a:rPr lang="en-US" smtClean="0"/>
              <a:t>8/15/2024</a:t>
            </a:fld>
            <a:endParaRPr lang="en-US"/>
          </a:p>
        </p:txBody>
      </p:sp>
      <p:sp>
        <p:nvSpPr>
          <p:cNvPr id="4" name="Footer Placeholder 3">
            <a:extLst>
              <a:ext uri="{FF2B5EF4-FFF2-40B4-BE49-F238E27FC236}">
                <a16:creationId xmlns:a16="http://schemas.microsoft.com/office/drawing/2014/main" id="{4C46CD83-9823-7D95-D853-18EFE46166C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4A6F735-13C1-70B9-CAB1-CA806E6C0D8A}"/>
              </a:ext>
            </a:extLst>
          </p:cNvPr>
          <p:cNvSpPr>
            <a:spLocks noGrp="1"/>
          </p:cNvSpPr>
          <p:nvPr>
            <p:ph type="sldNum" sz="quarter" idx="12"/>
          </p:nvPr>
        </p:nvSpPr>
        <p:spPr/>
        <p:txBody>
          <a:bodyPr/>
          <a:lstStyle/>
          <a:p>
            <a:fld id="{D9144AE0-B267-8842-B4D6-0F9957B66BF6}" type="slidenum">
              <a:rPr lang="en-US" smtClean="0"/>
              <a:t>‹#›</a:t>
            </a:fld>
            <a:endParaRPr lang="en-US"/>
          </a:p>
        </p:txBody>
      </p:sp>
    </p:spTree>
    <p:extLst>
      <p:ext uri="{BB962C8B-B14F-4D97-AF65-F5344CB8AC3E}">
        <p14:creationId xmlns:p14="http://schemas.microsoft.com/office/powerpoint/2010/main" val="1046884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27847F-74A2-ED82-C783-DE655169DCFD}"/>
              </a:ext>
            </a:extLst>
          </p:cNvPr>
          <p:cNvSpPr>
            <a:spLocks noGrp="1"/>
          </p:cNvSpPr>
          <p:nvPr>
            <p:ph type="dt" sz="half" idx="10"/>
          </p:nvPr>
        </p:nvSpPr>
        <p:spPr/>
        <p:txBody>
          <a:bodyPr/>
          <a:lstStyle/>
          <a:p>
            <a:fld id="{37135A41-B344-064B-8D41-6040A362C6A3}" type="datetimeFigureOut">
              <a:rPr lang="en-US" smtClean="0"/>
              <a:t>8/15/2024</a:t>
            </a:fld>
            <a:endParaRPr lang="en-US"/>
          </a:p>
        </p:txBody>
      </p:sp>
      <p:sp>
        <p:nvSpPr>
          <p:cNvPr id="3" name="Footer Placeholder 2">
            <a:extLst>
              <a:ext uri="{FF2B5EF4-FFF2-40B4-BE49-F238E27FC236}">
                <a16:creationId xmlns:a16="http://schemas.microsoft.com/office/drawing/2014/main" id="{8E80DBE9-AD12-4D53-4DD6-6E433B8C6D7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351044C-9A41-3FE8-F4DC-233FFFA16B6C}"/>
              </a:ext>
            </a:extLst>
          </p:cNvPr>
          <p:cNvSpPr>
            <a:spLocks noGrp="1"/>
          </p:cNvSpPr>
          <p:nvPr>
            <p:ph type="sldNum" sz="quarter" idx="12"/>
          </p:nvPr>
        </p:nvSpPr>
        <p:spPr/>
        <p:txBody>
          <a:bodyPr/>
          <a:lstStyle/>
          <a:p>
            <a:fld id="{D9144AE0-B267-8842-B4D6-0F9957B66BF6}" type="slidenum">
              <a:rPr lang="en-US" smtClean="0"/>
              <a:t>‹#›</a:t>
            </a:fld>
            <a:endParaRPr lang="en-US"/>
          </a:p>
        </p:txBody>
      </p:sp>
    </p:spTree>
    <p:extLst>
      <p:ext uri="{BB962C8B-B14F-4D97-AF65-F5344CB8AC3E}">
        <p14:creationId xmlns:p14="http://schemas.microsoft.com/office/powerpoint/2010/main" val="2456259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25D04B-B0A2-B0FC-D90E-8124611FE64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1FC96F4-0FA3-D4F3-E31C-753B24ECC94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0706231-6346-EF62-65C4-08C57F08D9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DEE107B-FFBF-9A29-DB50-A38F7FF60E22}"/>
              </a:ext>
            </a:extLst>
          </p:cNvPr>
          <p:cNvSpPr>
            <a:spLocks noGrp="1"/>
          </p:cNvSpPr>
          <p:nvPr>
            <p:ph type="dt" sz="half" idx="10"/>
          </p:nvPr>
        </p:nvSpPr>
        <p:spPr/>
        <p:txBody>
          <a:bodyPr/>
          <a:lstStyle/>
          <a:p>
            <a:fld id="{37135A41-B344-064B-8D41-6040A362C6A3}" type="datetimeFigureOut">
              <a:rPr lang="en-US" smtClean="0"/>
              <a:t>8/15/2024</a:t>
            </a:fld>
            <a:endParaRPr lang="en-US"/>
          </a:p>
        </p:txBody>
      </p:sp>
      <p:sp>
        <p:nvSpPr>
          <p:cNvPr id="6" name="Footer Placeholder 5">
            <a:extLst>
              <a:ext uri="{FF2B5EF4-FFF2-40B4-BE49-F238E27FC236}">
                <a16:creationId xmlns:a16="http://schemas.microsoft.com/office/drawing/2014/main" id="{2F35462F-8646-B627-3B36-B7ADE5C125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9016175-3FAC-B67F-D52C-34F778D20564}"/>
              </a:ext>
            </a:extLst>
          </p:cNvPr>
          <p:cNvSpPr>
            <a:spLocks noGrp="1"/>
          </p:cNvSpPr>
          <p:nvPr>
            <p:ph type="sldNum" sz="quarter" idx="12"/>
          </p:nvPr>
        </p:nvSpPr>
        <p:spPr/>
        <p:txBody>
          <a:bodyPr/>
          <a:lstStyle/>
          <a:p>
            <a:fld id="{D9144AE0-B267-8842-B4D6-0F9957B66BF6}" type="slidenum">
              <a:rPr lang="en-US" smtClean="0"/>
              <a:t>‹#›</a:t>
            </a:fld>
            <a:endParaRPr lang="en-US"/>
          </a:p>
        </p:txBody>
      </p:sp>
    </p:spTree>
    <p:extLst>
      <p:ext uri="{BB962C8B-B14F-4D97-AF65-F5344CB8AC3E}">
        <p14:creationId xmlns:p14="http://schemas.microsoft.com/office/powerpoint/2010/main" val="28694118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871B97-23E7-87BA-490B-89D19D30F6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766E371-7EBF-41F6-8353-0C6B1468F05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69606A4-1498-6441-3F0D-F275F633E9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04BDA95-095E-2E28-CD09-A3846947B9EB}"/>
              </a:ext>
            </a:extLst>
          </p:cNvPr>
          <p:cNvSpPr>
            <a:spLocks noGrp="1"/>
          </p:cNvSpPr>
          <p:nvPr>
            <p:ph type="dt" sz="half" idx="10"/>
          </p:nvPr>
        </p:nvSpPr>
        <p:spPr/>
        <p:txBody>
          <a:bodyPr/>
          <a:lstStyle/>
          <a:p>
            <a:fld id="{37135A41-B344-064B-8D41-6040A362C6A3}" type="datetimeFigureOut">
              <a:rPr lang="en-US" smtClean="0"/>
              <a:t>8/15/2024</a:t>
            </a:fld>
            <a:endParaRPr lang="en-US"/>
          </a:p>
        </p:txBody>
      </p:sp>
      <p:sp>
        <p:nvSpPr>
          <p:cNvPr id="6" name="Footer Placeholder 5">
            <a:extLst>
              <a:ext uri="{FF2B5EF4-FFF2-40B4-BE49-F238E27FC236}">
                <a16:creationId xmlns:a16="http://schemas.microsoft.com/office/drawing/2014/main" id="{29C753A1-539B-2CB5-9647-983B475C47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BD066C2-846F-7D72-C5B6-88D0F10E5B12}"/>
              </a:ext>
            </a:extLst>
          </p:cNvPr>
          <p:cNvSpPr>
            <a:spLocks noGrp="1"/>
          </p:cNvSpPr>
          <p:nvPr>
            <p:ph type="sldNum" sz="quarter" idx="12"/>
          </p:nvPr>
        </p:nvSpPr>
        <p:spPr/>
        <p:txBody>
          <a:bodyPr/>
          <a:lstStyle/>
          <a:p>
            <a:fld id="{D9144AE0-B267-8842-B4D6-0F9957B66BF6}" type="slidenum">
              <a:rPr lang="en-US" smtClean="0"/>
              <a:t>‹#›</a:t>
            </a:fld>
            <a:endParaRPr lang="en-US"/>
          </a:p>
        </p:txBody>
      </p:sp>
    </p:spTree>
    <p:extLst>
      <p:ext uri="{BB962C8B-B14F-4D97-AF65-F5344CB8AC3E}">
        <p14:creationId xmlns:p14="http://schemas.microsoft.com/office/powerpoint/2010/main" val="6942666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1A78FEA-C86E-E7AD-7583-A6D80F1AAE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974801C-86D9-2C20-17FD-C601076933E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974103B-DE0B-9066-E26F-1749C1A7C9A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7135A41-B344-064B-8D41-6040A362C6A3}" type="datetimeFigureOut">
              <a:rPr lang="en-US" smtClean="0"/>
              <a:t>8/15/2024</a:t>
            </a:fld>
            <a:endParaRPr lang="en-US"/>
          </a:p>
        </p:txBody>
      </p:sp>
      <p:sp>
        <p:nvSpPr>
          <p:cNvPr id="5" name="Footer Placeholder 4">
            <a:extLst>
              <a:ext uri="{FF2B5EF4-FFF2-40B4-BE49-F238E27FC236}">
                <a16:creationId xmlns:a16="http://schemas.microsoft.com/office/drawing/2014/main" id="{DC122BFD-BC99-F240-D731-2636A45F46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EDF945F-FFA9-02D8-CD64-19953662225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9144AE0-B267-8842-B4D6-0F9957B66BF6}" type="slidenum">
              <a:rPr lang="en-US" smtClean="0"/>
              <a:t>‹#›</a:t>
            </a:fld>
            <a:endParaRPr lang="en-US"/>
          </a:p>
        </p:txBody>
      </p:sp>
    </p:spTree>
    <p:extLst>
      <p:ext uri="{BB962C8B-B14F-4D97-AF65-F5344CB8AC3E}">
        <p14:creationId xmlns:p14="http://schemas.microsoft.com/office/powerpoint/2010/main" val="33724617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9" name="Rectangle 208">
            <a:extLst>
              <a:ext uri="{FF2B5EF4-FFF2-40B4-BE49-F238E27FC236}">
                <a16:creationId xmlns:a16="http://schemas.microsoft.com/office/drawing/2014/main" id="{1A3C89F8-0D2F-47FF-B903-151248265F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81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73CFCDEF-29F2-E48D-23D4-E9AE3B850F8B}"/>
              </a:ext>
            </a:extLst>
          </p:cNvPr>
          <p:cNvSpPr>
            <a:spLocks noGrp="1"/>
          </p:cNvSpPr>
          <p:nvPr>
            <p:ph type="ctrTitle"/>
          </p:nvPr>
        </p:nvSpPr>
        <p:spPr>
          <a:xfrm>
            <a:off x="3880430" y="583345"/>
            <a:ext cx="7160357" cy="4164820"/>
          </a:xfrm>
        </p:spPr>
        <p:txBody>
          <a:bodyPr anchor="t">
            <a:normAutofit/>
          </a:bodyPr>
          <a:lstStyle/>
          <a:p>
            <a:pPr algn="r"/>
            <a:r>
              <a:rPr lang="en-US" sz="8000">
                <a:solidFill>
                  <a:srgbClr val="FFFFFF"/>
                </a:solidFill>
              </a:rPr>
              <a:t>New Store Front Conversation</a:t>
            </a:r>
          </a:p>
        </p:txBody>
      </p:sp>
      <p:sp>
        <p:nvSpPr>
          <p:cNvPr id="3" name="Subtitle 2">
            <a:extLst>
              <a:ext uri="{FF2B5EF4-FFF2-40B4-BE49-F238E27FC236}">
                <a16:creationId xmlns:a16="http://schemas.microsoft.com/office/drawing/2014/main" id="{25EE161E-D5E9-B6F9-FB52-2AADF02E65EB}"/>
              </a:ext>
            </a:extLst>
          </p:cNvPr>
          <p:cNvSpPr>
            <a:spLocks noGrp="1"/>
          </p:cNvSpPr>
          <p:nvPr>
            <p:ph type="subTitle" idx="1"/>
          </p:nvPr>
        </p:nvSpPr>
        <p:spPr>
          <a:xfrm>
            <a:off x="1079392" y="3537779"/>
            <a:ext cx="8578699" cy="504825"/>
          </a:xfrm>
        </p:spPr>
        <p:txBody>
          <a:bodyPr>
            <a:noAutofit/>
          </a:bodyPr>
          <a:lstStyle/>
          <a:p>
            <a:pPr algn="l"/>
            <a:r>
              <a:rPr lang="en-US" sz="3200" dirty="0">
                <a:solidFill>
                  <a:srgbClr val="FFFFFF"/>
                </a:solidFill>
              </a:rPr>
              <a:t>Why don’t we have them?</a:t>
            </a:r>
          </a:p>
          <a:p>
            <a:pPr algn="l"/>
            <a:r>
              <a:rPr lang="en-US" sz="3200" dirty="0">
                <a:solidFill>
                  <a:srgbClr val="FFFFFF"/>
                </a:solidFill>
              </a:rPr>
              <a:t>How do we get better?</a:t>
            </a:r>
          </a:p>
          <a:p>
            <a:pPr algn="l"/>
            <a:r>
              <a:rPr lang="en-US" sz="3200" dirty="0">
                <a:solidFill>
                  <a:srgbClr val="FFFFFF"/>
                </a:solidFill>
              </a:rPr>
              <a:t>Competition idea.</a:t>
            </a:r>
          </a:p>
          <a:p>
            <a:pPr algn="l"/>
            <a:endParaRPr lang="en-US" sz="3200" dirty="0">
              <a:solidFill>
                <a:srgbClr val="FFFFFF"/>
              </a:solidFill>
            </a:endParaRPr>
          </a:p>
          <a:p>
            <a:pPr algn="l"/>
            <a:r>
              <a:rPr lang="en-US" sz="3200" dirty="0">
                <a:solidFill>
                  <a:srgbClr val="FFFFFF"/>
                </a:solidFill>
              </a:rPr>
              <a:t>Shay </a:t>
            </a:r>
            <a:r>
              <a:rPr lang="en-US" sz="3200" dirty="0" err="1">
                <a:solidFill>
                  <a:srgbClr val="FFFFFF"/>
                </a:solidFill>
              </a:rPr>
              <a:t>Nikles</a:t>
            </a:r>
            <a:r>
              <a:rPr lang="en-US" sz="3200" dirty="0">
                <a:solidFill>
                  <a:srgbClr val="FFFFFF"/>
                </a:solidFill>
              </a:rPr>
              <a:t> &amp; Stephanie Phillips</a:t>
            </a:r>
          </a:p>
          <a:p>
            <a:pPr algn="l"/>
            <a:r>
              <a:rPr lang="en-US" sz="3200" dirty="0">
                <a:solidFill>
                  <a:srgbClr val="FFFFFF"/>
                </a:solidFill>
              </a:rPr>
              <a:t>Loc. 101</a:t>
            </a:r>
          </a:p>
        </p:txBody>
      </p:sp>
      <p:sp>
        <p:nvSpPr>
          <p:cNvPr id="210" name="Graphic 13">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4359" y="583345"/>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endParaRPr lang="en-US">
              <a:solidFill>
                <a:srgbClr val="FFFFFF"/>
              </a:solidFill>
            </a:endParaRPr>
          </a:p>
        </p:txBody>
      </p:sp>
      <p:sp>
        <p:nvSpPr>
          <p:cNvPr id="211" name="Graphic 12">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33139" y="8126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endParaRPr lang="en-US">
              <a:solidFill>
                <a:srgbClr val="FFFFFF"/>
              </a:solidFill>
            </a:endParaRPr>
          </a:p>
        </p:txBody>
      </p:sp>
      <p:sp>
        <p:nvSpPr>
          <p:cNvPr id="212" name="Graphic 15">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58819" y="1037066"/>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endParaRPr lang="en-US">
              <a:solidFill>
                <a:srgbClr val="FFFFFF"/>
              </a:solidFill>
            </a:endParaRPr>
          </a:p>
        </p:txBody>
      </p:sp>
      <p:cxnSp>
        <p:nvCxnSpPr>
          <p:cNvPr id="213" name="Straight Connector 212">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56114" y="3503032"/>
            <a:ext cx="0" cy="334609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214" name="Graphic 22">
            <a:extLst>
              <a:ext uri="{FF2B5EF4-FFF2-40B4-BE49-F238E27FC236}">
                <a16:creationId xmlns:a16="http://schemas.microsoft.com/office/drawing/2014/main" id="{508BEF50-7B1E-49A4-BC19-5F4F1D755E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36425" y="5636680"/>
            <a:ext cx="151536" cy="151536"/>
          </a:xfrm>
          <a:custGeom>
            <a:avLst/>
            <a:gdLst>
              <a:gd name="connsiteX0" fmla="*/ 141251 w 151536"/>
              <a:gd name="connsiteY0" fmla="*/ 65483 h 151536"/>
              <a:gd name="connsiteX1" fmla="*/ 86053 w 151536"/>
              <a:gd name="connsiteY1" fmla="*/ 65483 h 151536"/>
              <a:gd name="connsiteX2" fmla="*/ 86053 w 151536"/>
              <a:gd name="connsiteY2" fmla="*/ 10285 h 151536"/>
              <a:gd name="connsiteX3" fmla="*/ 75768 w 151536"/>
              <a:gd name="connsiteY3" fmla="*/ 0 h 151536"/>
              <a:gd name="connsiteX4" fmla="*/ 65483 w 151536"/>
              <a:gd name="connsiteY4" fmla="*/ 10285 h 151536"/>
              <a:gd name="connsiteX5" fmla="*/ 65483 w 151536"/>
              <a:gd name="connsiteY5" fmla="*/ 65483 h 151536"/>
              <a:gd name="connsiteX6" fmla="*/ 10285 w 151536"/>
              <a:gd name="connsiteY6" fmla="*/ 65483 h 151536"/>
              <a:gd name="connsiteX7" fmla="*/ 0 w 151536"/>
              <a:gd name="connsiteY7" fmla="*/ 75768 h 151536"/>
              <a:gd name="connsiteX8" fmla="*/ 10285 w 151536"/>
              <a:gd name="connsiteY8" fmla="*/ 86053 h 151536"/>
              <a:gd name="connsiteX9" fmla="*/ 65483 w 151536"/>
              <a:gd name="connsiteY9" fmla="*/ 86053 h 151536"/>
              <a:gd name="connsiteX10" fmla="*/ 65483 w 151536"/>
              <a:gd name="connsiteY10" fmla="*/ 141251 h 151536"/>
              <a:gd name="connsiteX11" fmla="*/ 75768 w 151536"/>
              <a:gd name="connsiteY11" fmla="*/ 151536 h 151536"/>
              <a:gd name="connsiteX12" fmla="*/ 86053 w 151536"/>
              <a:gd name="connsiteY12" fmla="*/ 141251 h 151536"/>
              <a:gd name="connsiteX13" fmla="*/ 86053 w 151536"/>
              <a:gd name="connsiteY13" fmla="*/ 86053 h 151536"/>
              <a:gd name="connsiteX14" fmla="*/ 141251 w 151536"/>
              <a:gd name="connsiteY14" fmla="*/ 86053 h 151536"/>
              <a:gd name="connsiteX15" fmla="*/ 151536 w 151536"/>
              <a:gd name="connsiteY15" fmla="*/ 75768 h 151536"/>
              <a:gd name="connsiteX16" fmla="*/ 141251 w 151536"/>
              <a:gd name="connsiteY16" fmla="*/ 65483 h 15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1536" h="151536">
                <a:moveTo>
                  <a:pt x="141251" y="65483"/>
                </a:moveTo>
                <a:lnTo>
                  <a:pt x="86053" y="65483"/>
                </a:lnTo>
                <a:lnTo>
                  <a:pt x="86053" y="10285"/>
                </a:lnTo>
                <a:cubicBezTo>
                  <a:pt x="86053" y="4605"/>
                  <a:pt x="81448" y="0"/>
                  <a:pt x="75768" y="0"/>
                </a:cubicBezTo>
                <a:cubicBezTo>
                  <a:pt x="70088" y="0"/>
                  <a:pt x="65483" y="4605"/>
                  <a:pt x="65483" y="10285"/>
                </a:cubicBezTo>
                <a:lnTo>
                  <a:pt x="65483" y="65483"/>
                </a:lnTo>
                <a:lnTo>
                  <a:pt x="10285" y="65483"/>
                </a:lnTo>
                <a:cubicBezTo>
                  <a:pt x="4605" y="65483"/>
                  <a:pt x="0" y="70088"/>
                  <a:pt x="0" y="75768"/>
                </a:cubicBezTo>
                <a:cubicBezTo>
                  <a:pt x="0" y="81448"/>
                  <a:pt x="4605" y="86053"/>
                  <a:pt x="10285" y="86053"/>
                </a:cubicBezTo>
                <a:lnTo>
                  <a:pt x="65483" y="86053"/>
                </a:lnTo>
                <a:lnTo>
                  <a:pt x="65483" y="141251"/>
                </a:lnTo>
                <a:cubicBezTo>
                  <a:pt x="65483" y="146931"/>
                  <a:pt x="70088" y="151536"/>
                  <a:pt x="75768" y="151536"/>
                </a:cubicBezTo>
                <a:cubicBezTo>
                  <a:pt x="81448" y="151536"/>
                  <a:pt x="86053" y="146931"/>
                  <a:pt x="86053" y="141251"/>
                </a:cubicBezTo>
                <a:lnTo>
                  <a:pt x="86053" y="86053"/>
                </a:lnTo>
                <a:lnTo>
                  <a:pt x="141251" y="86053"/>
                </a:lnTo>
                <a:cubicBezTo>
                  <a:pt x="146931" y="86053"/>
                  <a:pt x="151536" y="81448"/>
                  <a:pt x="151536" y="75768"/>
                </a:cubicBezTo>
                <a:cubicBezTo>
                  <a:pt x="151536" y="70088"/>
                  <a:pt x="146931" y="65483"/>
                  <a:pt x="141251" y="65483"/>
                </a:cubicBezTo>
                <a:close/>
              </a:path>
            </a:pathLst>
          </a:custGeom>
          <a:solidFill>
            <a:srgbClr val="FFFFFF"/>
          </a:solidFill>
          <a:ln w="646" cap="flat">
            <a:noFill/>
            <a:prstDash val="solid"/>
            <a:miter/>
          </a:ln>
        </p:spPr>
        <p:txBody>
          <a:bodyPr rtlCol="0" anchor="ctr"/>
          <a:lstStyle/>
          <a:p>
            <a:endParaRPr lang="en-US">
              <a:solidFill>
                <a:srgbClr val="FFFFFF"/>
              </a:solidFill>
            </a:endParaRPr>
          </a:p>
        </p:txBody>
      </p:sp>
      <p:sp>
        <p:nvSpPr>
          <p:cNvPr id="215" name="Graphic 23">
            <a:extLst>
              <a:ext uri="{FF2B5EF4-FFF2-40B4-BE49-F238E27FC236}">
                <a16:creationId xmlns:a16="http://schemas.microsoft.com/office/drawing/2014/main" id="{3FBAD350-5664-4811-A208-657FB882D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45175" y="6096759"/>
            <a:ext cx="108625" cy="108625"/>
          </a:xfrm>
          <a:custGeom>
            <a:avLst/>
            <a:gdLst>
              <a:gd name="connsiteX0" fmla="*/ 54313 w 108625"/>
              <a:gd name="connsiteY0" fmla="*/ 16053 h 108625"/>
              <a:gd name="connsiteX1" fmla="*/ 92572 w 108625"/>
              <a:gd name="connsiteY1" fmla="*/ 54313 h 108625"/>
              <a:gd name="connsiteX2" fmla="*/ 54313 w 108625"/>
              <a:gd name="connsiteY2" fmla="*/ 92572 h 108625"/>
              <a:gd name="connsiteX3" fmla="*/ 16053 w 108625"/>
              <a:gd name="connsiteY3" fmla="*/ 54313 h 108625"/>
              <a:gd name="connsiteX4" fmla="*/ 54313 w 108625"/>
              <a:gd name="connsiteY4" fmla="*/ 16053 h 108625"/>
              <a:gd name="connsiteX5" fmla="*/ 54313 w 108625"/>
              <a:gd name="connsiteY5" fmla="*/ 0 h 108625"/>
              <a:gd name="connsiteX6" fmla="*/ 0 w 108625"/>
              <a:gd name="connsiteY6" fmla="*/ 54313 h 108625"/>
              <a:gd name="connsiteX7" fmla="*/ 54313 w 108625"/>
              <a:gd name="connsiteY7" fmla="*/ 108625 h 108625"/>
              <a:gd name="connsiteX8" fmla="*/ 108625 w 108625"/>
              <a:gd name="connsiteY8" fmla="*/ 54313 h 108625"/>
              <a:gd name="connsiteX9" fmla="*/ 54313 w 108625"/>
              <a:gd name="connsiteY9" fmla="*/ 0 h 10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8625" h="108625">
                <a:moveTo>
                  <a:pt x="54313" y="16053"/>
                </a:moveTo>
                <a:cubicBezTo>
                  <a:pt x="75442" y="16053"/>
                  <a:pt x="92572" y="33182"/>
                  <a:pt x="92572" y="54313"/>
                </a:cubicBezTo>
                <a:cubicBezTo>
                  <a:pt x="92572" y="75442"/>
                  <a:pt x="75442" y="92572"/>
                  <a:pt x="54313" y="92572"/>
                </a:cubicBezTo>
                <a:cubicBezTo>
                  <a:pt x="33182" y="92572"/>
                  <a:pt x="16053" y="75442"/>
                  <a:pt x="16053" y="54313"/>
                </a:cubicBezTo>
                <a:cubicBezTo>
                  <a:pt x="16074" y="33191"/>
                  <a:pt x="33191" y="16074"/>
                  <a:pt x="54313" y="16053"/>
                </a:cubicBezTo>
                <a:moveTo>
                  <a:pt x="54313" y="0"/>
                </a:moveTo>
                <a:cubicBezTo>
                  <a:pt x="24317" y="0"/>
                  <a:pt x="0" y="24317"/>
                  <a:pt x="0" y="54313"/>
                </a:cubicBezTo>
                <a:cubicBezTo>
                  <a:pt x="0" y="84309"/>
                  <a:pt x="24317" y="108625"/>
                  <a:pt x="54313" y="108625"/>
                </a:cubicBezTo>
                <a:cubicBezTo>
                  <a:pt x="84309" y="108625"/>
                  <a:pt x="108625" y="84309"/>
                  <a:pt x="108625" y="54313"/>
                </a:cubicBezTo>
                <a:cubicBezTo>
                  <a:pt x="108625" y="24317"/>
                  <a:pt x="84309" y="0"/>
                  <a:pt x="54313" y="0"/>
                </a:cubicBezTo>
                <a:close/>
              </a:path>
            </a:pathLst>
          </a:custGeom>
          <a:solidFill>
            <a:srgbClr val="FFFFFF"/>
          </a:solidFill>
          <a:ln w="516" cap="flat">
            <a:noFill/>
            <a:prstDash val="solid"/>
            <a:miter/>
          </a:ln>
        </p:spPr>
        <p:txBody>
          <a:bodyPr rtlCol="0" anchor="ctr"/>
          <a:lstStyle/>
          <a:p>
            <a:endParaRPr lang="en-US">
              <a:solidFill>
                <a:srgbClr val="FFFFFF"/>
              </a:solidFill>
            </a:endParaRPr>
          </a:p>
        </p:txBody>
      </p:sp>
      <p:sp>
        <p:nvSpPr>
          <p:cNvPr id="22" name="Graphic 21">
            <a:extLst>
              <a:ext uri="{FF2B5EF4-FFF2-40B4-BE49-F238E27FC236}">
                <a16:creationId xmlns:a16="http://schemas.microsoft.com/office/drawing/2014/main" id="{C39ADB8F-D187-49D7-BDCF-C1B6DC7270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54288" y="6238029"/>
            <a:ext cx="95759" cy="95759"/>
          </a:xfrm>
          <a:custGeom>
            <a:avLst/>
            <a:gdLst>
              <a:gd name="connsiteX0" fmla="*/ 95759 w 95759"/>
              <a:gd name="connsiteY0" fmla="*/ 47880 h 95759"/>
              <a:gd name="connsiteX1" fmla="*/ 47880 w 95759"/>
              <a:gd name="connsiteY1" fmla="*/ 95759 h 95759"/>
              <a:gd name="connsiteX2" fmla="*/ 0 w 95759"/>
              <a:gd name="connsiteY2" fmla="*/ 47880 h 95759"/>
              <a:gd name="connsiteX3" fmla="*/ 47880 w 95759"/>
              <a:gd name="connsiteY3" fmla="*/ 0 h 95759"/>
              <a:gd name="connsiteX4" fmla="*/ 95759 w 95759"/>
              <a:gd name="connsiteY4" fmla="*/ 47880 h 95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759" h="95759">
                <a:moveTo>
                  <a:pt x="95759" y="47880"/>
                </a:moveTo>
                <a:cubicBezTo>
                  <a:pt x="95759" y="74323"/>
                  <a:pt x="74323" y="95759"/>
                  <a:pt x="47880" y="95759"/>
                </a:cubicBezTo>
                <a:cubicBezTo>
                  <a:pt x="21436" y="95759"/>
                  <a:pt x="0" y="74323"/>
                  <a:pt x="0" y="47880"/>
                </a:cubicBezTo>
                <a:cubicBezTo>
                  <a:pt x="0" y="21436"/>
                  <a:pt x="21436" y="0"/>
                  <a:pt x="47880" y="0"/>
                </a:cubicBezTo>
                <a:cubicBezTo>
                  <a:pt x="74323" y="0"/>
                  <a:pt x="95759" y="21436"/>
                  <a:pt x="95759" y="47880"/>
                </a:cubicBezTo>
                <a:close/>
              </a:path>
            </a:pathLst>
          </a:custGeom>
          <a:solidFill>
            <a:srgbClr val="FFFFFF"/>
          </a:solidFill>
          <a:ln w="469" cap="flat">
            <a:noFill/>
            <a:prstDash val="solid"/>
            <a:miter/>
          </a:ln>
        </p:spPr>
        <p:txBody>
          <a:bodyPr rtlCol="0" anchor="ctr"/>
          <a:lstStyle/>
          <a:p>
            <a:endParaRPr lang="en-US">
              <a:solidFill>
                <a:srgbClr val="FFFFFF"/>
              </a:solidFill>
            </a:endParaRPr>
          </a:p>
        </p:txBody>
      </p:sp>
    </p:spTree>
    <p:extLst>
      <p:ext uri="{BB962C8B-B14F-4D97-AF65-F5344CB8AC3E}">
        <p14:creationId xmlns:p14="http://schemas.microsoft.com/office/powerpoint/2010/main" val="31951528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9528" y="554152"/>
            <a:ext cx="5742189"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7E6DE45-B038-259B-D635-FA314CEDC0E4}"/>
              </a:ext>
            </a:extLst>
          </p:cNvPr>
          <p:cNvSpPr>
            <a:spLocks noGrp="1"/>
          </p:cNvSpPr>
          <p:nvPr>
            <p:ph type="title"/>
          </p:nvPr>
        </p:nvSpPr>
        <p:spPr>
          <a:xfrm>
            <a:off x="1245072" y="1289765"/>
            <a:ext cx="3651101" cy="4270963"/>
          </a:xfrm>
        </p:spPr>
        <p:txBody>
          <a:bodyPr anchor="ctr">
            <a:normAutofit/>
          </a:bodyPr>
          <a:lstStyle/>
          <a:p>
            <a:pPr algn="ctr"/>
            <a:r>
              <a:rPr lang="en-US" sz="5600">
                <a:solidFill>
                  <a:srgbClr val="FFFFFF"/>
                </a:solidFill>
              </a:rPr>
              <a:t>Why don’t we have them?</a:t>
            </a:r>
          </a:p>
        </p:txBody>
      </p:sp>
      <p:sp>
        <p:nvSpPr>
          <p:cNvPr id="12"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493" y="374394"/>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14"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0109" y="1084507"/>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sp>
        <p:nvSpPr>
          <p:cNvPr id="3" name="Content Placeholder 2">
            <a:extLst>
              <a:ext uri="{FF2B5EF4-FFF2-40B4-BE49-F238E27FC236}">
                <a16:creationId xmlns:a16="http://schemas.microsoft.com/office/drawing/2014/main" id="{ABC262FF-D794-453A-93E9-F494768D1210}"/>
              </a:ext>
            </a:extLst>
          </p:cNvPr>
          <p:cNvSpPr>
            <a:spLocks noGrp="1"/>
          </p:cNvSpPr>
          <p:nvPr>
            <p:ph idx="1"/>
          </p:nvPr>
        </p:nvSpPr>
        <p:spPr>
          <a:xfrm>
            <a:off x="6292298" y="736861"/>
            <a:ext cx="4771607" cy="5837949"/>
          </a:xfrm>
        </p:spPr>
        <p:txBody>
          <a:bodyPr anchor="ctr">
            <a:noAutofit/>
          </a:bodyPr>
          <a:lstStyle/>
          <a:p>
            <a:pPr marL="0" indent="0">
              <a:buNone/>
            </a:pPr>
            <a:r>
              <a:rPr lang="en-US" sz="1800" b="1" dirty="0">
                <a:solidFill>
                  <a:schemeClr val="tx1">
                    <a:alpha val="80000"/>
                  </a:schemeClr>
                </a:solidFill>
              </a:rPr>
              <a:t>After speaking with multiple reps, of different tenures, and skill levels this is a summary of the feedback.</a:t>
            </a:r>
          </a:p>
          <a:p>
            <a:pPr marL="0" indent="0">
              <a:buNone/>
            </a:pPr>
            <a:endParaRPr lang="en-US" sz="1400" dirty="0">
              <a:solidFill>
                <a:schemeClr val="tx1">
                  <a:alpha val="80000"/>
                </a:schemeClr>
              </a:solidFill>
            </a:endParaRPr>
          </a:p>
          <a:p>
            <a:pPr marL="0" indent="0">
              <a:buNone/>
            </a:pPr>
            <a:r>
              <a:rPr lang="en-US" sz="1400" b="1" u="sng" dirty="0">
                <a:solidFill>
                  <a:schemeClr val="tx1">
                    <a:alpha val="80000"/>
                  </a:schemeClr>
                </a:solidFill>
              </a:rPr>
              <a:t>#1 - We need more np’s with *qualified* decision makers.</a:t>
            </a:r>
          </a:p>
          <a:p>
            <a:r>
              <a:rPr lang="en-US" sz="1400" dirty="0">
                <a:solidFill>
                  <a:schemeClr val="tx1">
                    <a:alpha val="80000"/>
                  </a:schemeClr>
                </a:solidFill>
              </a:rPr>
              <a:t> I love that this was the common response because we’re owning we have some control over this.</a:t>
            </a:r>
          </a:p>
          <a:p>
            <a:pPr marL="0" indent="0">
              <a:buNone/>
            </a:pPr>
            <a:endParaRPr lang="en-US" sz="1400" dirty="0">
              <a:solidFill>
                <a:schemeClr val="tx1">
                  <a:alpha val="80000"/>
                </a:schemeClr>
              </a:solidFill>
            </a:endParaRPr>
          </a:p>
          <a:p>
            <a:pPr marL="0" indent="0">
              <a:buNone/>
            </a:pPr>
            <a:r>
              <a:rPr lang="en-US" sz="1400" b="1" u="sng" dirty="0">
                <a:solidFill>
                  <a:schemeClr val="tx1">
                    <a:alpha val="80000"/>
                  </a:schemeClr>
                </a:solidFill>
              </a:rPr>
              <a:t>#2 - Time Management/Technology (80% from tenured reps)</a:t>
            </a:r>
          </a:p>
          <a:p>
            <a:r>
              <a:rPr lang="en-US" sz="1400" dirty="0">
                <a:solidFill>
                  <a:schemeClr val="tx1">
                    <a:alpha val="80000"/>
                  </a:schemeClr>
                </a:solidFill>
              </a:rPr>
              <a:t> not enough time in the field to prospect and sell</a:t>
            </a:r>
          </a:p>
          <a:p>
            <a:r>
              <a:rPr lang="en-US" sz="1400" dirty="0">
                <a:solidFill>
                  <a:schemeClr val="tx1">
                    <a:alpha val="80000"/>
                  </a:schemeClr>
                </a:solidFill>
              </a:rPr>
              <a:t>too much time spent calling IT for Dynamics fixes, SAP lock outs, invoices not being generated correctly</a:t>
            </a:r>
          </a:p>
          <a:p>
            <a:pPr marL="0" indent="0">
              <a:buNone/>
            </a:pPr>
            <a:endParaRPr lang="en-US" sz="1400" dirty="0">
              <a:solidFill>
                <a:schemeClr val="tx1">
                  <a:alpha val="80000"/>
                </a:schemeClr>
              </a:solidFill>
            </a:endParaRPr>
          </a:p>
          <a:p>
            <a:pPr marL="0" indent="0">
              <a:buNone/>
            </a:pPr>
            <a:r>
              <a:rPr lang="en-US" sz="1400" b="1" u="sng" dirty="0">
                <a:solidFill>
                  <a:schemeClr val="tx1">
                    <a:alpha val="80000"/>
                  </a:schemeClr>
                </a:solidFill>
              </a:rPr>
              <a:t>#3 Competition on pricing/ Value vs. cost conversations</a:t>
            </a:r>
          </a:p>
          <a:p>
            <a:r>
              <a:rPr lang="en-US" sz="1400" dirty="0">
                <a:solidFill>
                  <a:schemeClr val="tx1">
                    <a:alpha val="80000"/>
                  </a:schemeClr>
                </a:solidFill>
              </a:rPr>
              <a:t>We’re losing to competitors because we can’t be aggressive on pricing when we’re the first one in the door.</a:t>
            </a:r>
          </a:p>
          <a:p>
            <a:r>
              <a:rPr lang="en-US" sz="1400" dirty="0">
                <a:solidFill>
                  <a:schemeClr val="tx1">
                    <a:alpha val="80000"/>
                  </a:schemeClr>
                </a:solidFill>
              </a:rPr>
              <a:t>Small-medium size accounts (our hustle accounts) are very aware of inflation and price increases with a         recession on the horizon.  We are hearing that quality and convenience are not as important as “cheaper            products” bought only when necessary</a:t>
            </a:r>
          </a:p>
          <a:p>
            <a:pPr marL="0" indent="0">
              <a:buNone/>
            </a:pPr>
            <a:r>
              <a:rPr lang="en-US" sz="1400" dirty="0">
                <a:solidFill>
                  <a:schemeClr val="tx1">
                    <a:alpha val="80000"/>
                  </a:schemeClr>
                </a:solidFill>
              </a:rPr>
              <a:t>				</a:t>
            </a:r>
          </a:p>
          <a:p>
            <a:pPr marL="0" indent="0">
              <a:buNone/>
            </a:pPr>
            <a:endParaRPr lang="en-US" sz="1400" dirty="0">
              <a:solidFill>
                <a:schemeClr val="tx1">
                  <a:alpha val="80000"/>
                </a:schemeClr>
              </a:solidFill>
            </a:endParaRPr>
          </a:p>
          <a:p>
            <a:pPr marL="0" indent="0">
              <a:buNone/>
            </a:pPr>
            <a:endParaRPr lang="en-US" sz="1400" dirty="0">
              <a:solidFill>
                <a:schemeClr val="tx1">
                  <a:alpha val="80000"/>
                </a:schemeClr>
              </a:solidFill>
            </a:endParaRPr>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36547" y="5751820"/>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cxnSp>
        <p:nvCxnSpPr>
          <p:cNvPr id="18" name="Straight Connector 17">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935527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Title 1">
            <a:extLst>
              <a:ext uri="{FF2B5EF4-FFF2-40B4-BE49-F238E27FC236}">
                <a16:creationId xmlns:a16="http://schemas.microsoft.com/office/drawing/2014/main" id="{31C395DC-514C-440D-739C-BD118D0E9D71}"/>
              </a:ext>
            </a:extLst>
          </p:cNvPr>
          <p:cNvSpPr txBox="1">
            <a:spLocks/>
          </p:cNvSpPr>
          <p:nvPr/>
        </p:nvSpPr>
        <p:spPr>
          <a:xfrm>
            <a:off x="1188069" y="381935"/>
            <a:ext cx="4008583" cy="597441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Aft>
                <a:spcPts val="600"/>
              </a:spcAft>
            </a:pPr>
            <a:r>
              <a:rPr lang="en-US" sz="8000" kern="1200">
                <a:solidFill>
                  <a:srgbClr val="FFFFFF"/>
                </a:solidFill>
                <a:latin typeface="+mj-lt"/>
                <a:ea typeface="+mj-ea"/>
                <a:cs typeface="+mj-cs"/>
              </a:rPr>
              <a:t>How do we get better?</a:t>
            </a:r>
          </a:p>
        </p:txBody>
      </p:sp>
      <p:grpSp>
        <p:nvGrpSpPr>
          <p:cNvPr id="16" name="Group 15">
            <a:extLst>
              <a:ext uri="{FF2B5EF4-FFF2-40B4-BE49-F238E27FC236}">
                <a16:creationId xmlns:a16="http://schemas.microsoft.com/office/drawing/2014/main" id="{0474DF76-993E-44DE-AFB0-C416182ACEC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3892" y="554152"/>
            <a:ext cx="574177" cy="1075866"/>
            <a:chOff x="613892" y="554152"/>
            <a:chExt cx="574177" cy="1075866"/>
          </a:xfrm>
          <a:solidFill>
            <a:srgbClr val="FFFFFF"/>
          </a:solidFill>
        </p:grpSpPr>
        <p:sp>
          <p:nvSpPr>
            <p:cNvPr id="17"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grpFill/>
            <a:ln w="776" cap="flat">
              <a:noFill/>
              <a:prstDash val="solid"/>
              <a:miter/>
            </a:ln>
          </p:spPr>
          <p:txBody>
            <a:bodyPr rtlCol="0" anchor="ctr"/>
            <a:lstStyle/>
            <a:p>
              <a:endParaRPr lang="en-US"/>
            </a:p>
          </p:txBody>
        </p:sp>
        <p:sp>
          <p:nvSpPr>
            <p:cNvPr id="18"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grpFill/>
            <a:ln w="516" cap="flat">
              <a:noFill/>
              <a:prstDash val="solid"/>
              <a:miter/>
            </a:ln>
          </p:spPr>
          <p:txBody>
            <a:bodyPr rtlCol="0" anchor="ctr"/>
            <a:lstStyle/>
            <a:p>
              <a:endParaRPr lang="en-US"/>
            </a:p>
          </p:txBody>
        </p:sp>
        <p:sp>
          <p:nvSpPr>
            <p:cNvPr id="19"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grpFill/>
            <a:ln w="751" cap="flat">
              <a:noFill/>
              <a:prstDash val="solid"/>
              <a:miter/>
            </a:ln>
          </p:spPr>
          <p:txBody>
            <a:bodyPr rtlCol="0" anchor="ctr"/>
            <a:lstStyle/>
            <a:p>
              <a:endParaRPr lang="en-US"/>
            </a:p>
          </p:txBody>
        </p:sp>
      </p:grpSp>
      <p:sp>
        <p:nvSpPr>
          <p:cNvPr id="7" name="Content Placeholder 2">
            <a:extLst>
              <a:ext uri="{FF2B5EF4-FFF2-40B4-BE49-F238E27FC236}">
                <a16:creationId xmlns:a16="http://schemas.microsoft.com/office/drawing/2014/main" id="{FC6D3181-BE28-8DBF-A69B-AD0414523B0B}"/>
              </a:ext>
            </a:extLst>
          </p:cNvPr>
          <p:cNvSpPr txBox="1">
            <a:spLocks/>
          </p:cNvSpPr>
          <p:nvPr/>
        </p:nvSpPr>
        <p:spPr>
          <a:xfrm>
            <a:off x="6297233" y="725667"/>
            <a:ext cx="4771607" cy="5837949"/>
          </a:xfrm>
          <a:prstGeom prst="rect">
            <a:avLst/>
          </a:prstGeom>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a:endParaRPr lang="en-US" sz="1200" dirty="0">
              <a:solidFill>
                <a:schemeClr val="tx1">
                  <a:alpha val="80000"/>
                </a:schemeClr>
              </a:solidFill>
            </a:endParaRPr>
          </a:p>
          <a:p>
            <a:pPr marL="0" indent="0">
              <a:buNone/>
            </a:pPr>
            <a:r>
              <a:rPr lang="en-US" sz="1200" b="1" u="sng" dirty="0">
                <a:solidFill>
                  <a:schemeClr val="tx1">
                    <a:alpha val="80000"/>
                  </a:schemeClr>
                </a:solidFill>
              </a:rPr>
              <a:t>#1 - We need more np’s with *qualified* decision makers.</a:t>
            </a:r>
          </a:p>
          <a:p>
            <a:r>
              <a:rPr lang="en-US" sz="1200" dirty="0">
                <a:solidFill>
                  <a:schemeClr val="tx1">
                    <a:alpha val="80000"/>
                  </a:schemeClr>
                </a:solidFill>
              </a:rPr>
              <a:t>Speaks for itself.  We need to prospect more efficiently and establish the DM much faster.</a:t>
            </a:r>
          </a:p>
          <a:p>
            <a:r>
              <a:rPr lang="en-US" sz="1200" dirty="0">
                <a:solidFill>
                  <a:schemeClr val="tx1">
                    <a:alpha val="80000"/>
                  </a:schemeClr>
                </a:solidFill>
              </a:rPr>
              <a:t>Phone blocks need to be tighter.  Validating DM’s, RBS process.  OSV’s need to convert to sold or appointments on the spot.</a:t>
            </a:r>
          </a:p>
          <a:p>
            <a:pPr marL="0" indent="0">
              <a:buNone/>
            </a:pPr>
            <a:r>
              <a:rPr lang="en-US" sz="1200" dirty="0">
                <a:solidFill>
                  <a:schemeClr val="tx1">
                    <a:alpha val="80000"/>
                  </a:schemeClr>
                </a:solidFill>
              </a:rPr>
              <a:t>#</a:t>
            </a:r>
            <a:r>
              <a:rPr lang="en-US" sz="1200" b="1" u="sng" dirty="0">
                <a:solidFill>
                  <a:schemeClr val="tx1">
                    <a:alpha val="80000"/>
                  </a:schemeClr>
                </a:solidFill>
              </a:rPr>
              <a:t>2 - Time Management/Technology (this was mostly from tenured/PC level reps)</a:t>
            </a:r>
          </a:p>
          <a:p>
            <a:r>
              <a:rPr lang="en-US" sz="1200" dirty="0">
                <a:solidFill>
                  <a:schemeClr val="tx1">
                    <a:alpha val="80000"/>
                  </a:schemeClr>
                </a:solidFill>
              </a:rPr>
              <a:t>Pricing not matching PRD’s/Dynamics/being keyed correctly off the MLA.</a:t>
            </a:r>
          </a:p>
          <a:p>
            <a:pPr marL="0"/>
            <a:r>
              <a:rPr lang="en-US" sz="1200" dirty="0">
                <a:solidFill>
                  <a:schemeClr val="tx1">
                    <a:alpha val="80000"/>
                  </a:schemeClr>
                </a:solidFill>
              </a:rPr>
              <a:t>Volume not syncing to SAP correctly, it takes time to send our Manager’s what is missing for manual adjustments</a:t>
            </a:r>
          </a:p>
          <a:p>
            <a:r>
              <a:rPr lang="en-US" sz="1200" dirty="0">
                <a:solidFill>
                  <a:schemeClr val="tx1">
                    <a:alpha val="80000"/>
                  </a:schemeClr>
                </a:solidFill>
              </a:rPr>
              <a:t>How do we see invoice as soon as it’s keyed so we’re not making last minute changes w/ multiple partners for it to invoice correctly.  This is also putting strain on our Manager’s, taking time away from them helping develop new sales reps to sell faster and be more dangerous.</a:t>
            </a:r>
          </a:p>
          <a:p>
            <a:pPr marL="0" indent="0">
              <a:buNone/>
            </a:pPr>
            <a:r>
              <a:rPr lang="en-US" sz="1200" b="1" u="sng" dirty="0">
                <a:solidFill>
                  <a:schemeClr val="tx1">
                    <a:alpha val="80000"/>
                  </a:schemeClr>
                </a:solidFill>
              </a:rPr>
              <a:t>#3 Competition on pricing/ Value vs. cost conversations</a:t>
            </a:r>
          </a:p>
          <a:p>
            <a:r>
              <a:rPr lang="en-US" sz="1200" dirty="0">
                <a:solidFill>
                  <a:schemeClr val="tx1">
                    <a:alpha val="80000"/>
                  </a:schemeClr>
                </a:solidFill>
              </a:rPr>
              <a:t>Are the days of the “pizza shop accounts” over?  Smaller accounts are becoming harder to close because it’s all nickel &amp; diming over a terry towel.  We need to make the $100-150 accounts the new hustle situation.  This comes with skill and efficiency</a:t>
            </a:r>
          </a:p>
          <a:p>
            <a:r>
              <a:rPr lang="en-US" sz="1200" dirty="0">
                <a:solidFill>
                  <a:schemeClr val="tx1">
                    <a:alpha val="80000"/>
                  </a:schemeClr>
                </a:solidFill>
              </a:rPr>
              <a:t>Competition is willing to lower pricing in the beginning to sign the business.  They’re willing to take on heavy linen accounts which we are trying to get away from.  </a:t>
            </a:r>
          </a:p>
          <a:p>
            <a:r>
              <a:rPr lang="en-US" sz="1200" dirty="0">
                <a:solidFill>
                  <a:schemeClr val="tx1">
                    <a:alpha val="80000"/>
                  </a:schemeClr>
                </a:solidFill>
              </a:rPr>
              <a:t> Business owners are much more price aware because of world politics and current economy questions.  This is leading them to value low cost over value, image, and convenience.  This is a challenge for us because we are the image company, we sell convenience and a high quality image.  We don’t want to lower our standards to a price slashing company but that’s the world our small-medium sized businesses are living in right now.  These are the accounts that will help increase the NSF count.				</a:t>
            </a:r>
          </a:p>
          <a:p>
            <a:pPr marL="0"/>
            <a:endParaRPr lang="en-US" sz="1200" dirty="0">
              <a:solidFill>
                <a:schemeClr val="tx1">
                  <a:alpha val="80000"/>
                </a:schemeClr>
              </a:solidFill>
            </a:endParaRPr>
          </a:p>
          <a:p>
            <a:pPr marL="0"/>
            <a:endParaRPr lang="en-US" sz="1200" dirty="0">
              <a:solidFill>
                <a:schemeClr val="tx1">
                  <a:alpha val="80000"/>
                </a:schemeClr>
              </a:solidFill>
            </a:endParaRPr>
          </a:p>
        </p:txBody>
      </p:sp>
      <p:cxnSp>
        <p:nvCxnSpPr>
          <p:cNvPr id="21" name="Straight Connector 20">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799569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9528" y="554152"/>
            <a:ext cx="5742189"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1">
            <a:extLst>
              <a:ext uri="{FF2B5EF4-FFF2-40B4-BE49-F238E27FC236}">
                <a16:creationId xmlns:a16="http://schemas.microsoft.com/office/drawing/2014/main" id="{85B6FFA5-A709-6C77-BA02-114EEA2C1A87}"/>
              </a:ext>
            </a:extLst>
          </p:cNvPr>
          <p:cNvSpPr txBox="1">
            <a:spLocks/>
          </p:cNvSpPr>
          <p:nvPr/>
        </p:nvSpPr>
        <p:spPr>
          <a:xfrm>
            <a:off x="1245072" y="1289765"/>
            <a:ext cx="3651101" cy="42709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Aft>
                <a:spcPts val="600"/>
              </a:spcAft>
            </a:pPr>
            <a:r>
              <a:rPr lang="en-US" sz="6000" kern="1200">
                <a:solidFill>
                  <a:srgbClr val="FFFFFF"/>
                </a:solidFill>
                <a:latin typeface="+mj-lt"/>
                <a:ea typeface="+mj-ea"/>
                <a:cs typeface="+mj-cs"/>
              </a:rPr>
              <a:t>Additional Points</a:t>
            </a:r>
          </a:p>
        </p:txBody>
      </p:sp>
      <p:sp>
        <p:nvSpPr>
          <p:cNvPr id="29"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493" y="374394"/>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22"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0109" y="1084507"/>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sp>
        <p:nvSpPr>
          <p:cNvPr id="11" name="Content Placeholder 2">
            <a:extLst>
              <a:ext uri="{FF2B5EF4-FFF2-40B4-BE49-F238E27FC236}">
                <a16:creationId xmlns:a16="http://schemas.microsoft.com/office/drawing/2014/main" id="{84D3E08B-FEC0-C421-FA06-E1D1D376D041}"/>
              </a:ext>
            </a:extLst>
          </p:cNvPr>
          <p:cNvSpPr txBox="1">
            <a:spLocks/>
          </p:cNvSpPr>
          <p:nvPr/>
        </p:nvSpPr>
        <p:spPr>
          <a:xfrm>
            <a:off x="6297233" y="518400"/>
            <a:ext cx="4771607" cy="5837949"/>
          </a:xfrm>
          <a:prstGeom prst="rect">
            <a:avLst/>
          </a:prstGeom>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200" b="1" u="sng" dirty="0">
                <a:solidFill>
                  <a:schemeClr val="tx1">
                    <a:alpha val="80000"/>
                  </a:schemeClr>
                </a:solidFill>
              </a:rPr>
              <a:t>MAM’s &amp; Targets</a:t>
            </a:r>
          </a:p>
          <a:p>
            <a:r>
              <a:rPr lang="en-US" sz="1200" dirty="0">
                <a:solidFill>
                  <a:schemeClr val="tx1">
                    <a:alpha val="80000"/>
                  </a:schemeClr>
                </a:solidFill>
              </a:rPr>
              <a:t>Do MAM’s have a bucket per location?  Are they actively scouting territories to set NP’s also.  </a:t>
            </a:r>
          </a:p>
          <a:p>
            <a:r>
              <a:rPr lang="en-US" sz="1200" dirty="0">
                <a:solidFill>
                  <a:schemeClr val="tx1">
                    <a:alpha val="80000"/>
                  </a:schemeClr>
                </a:solidFill>
              </a:rPr>
              <a:t>Sales Managers/Higher leadership holding MAM’s accountable to their protected lists –SP</a:t>
            </a:r>
          </a:p>
          <a:p>
            <a:r>
              <a:rPr lang="en-US" sz="1200" dirty="0">
                <a:solidFill>
                  <a:schemeClr val="tx1">
                    <a:alpha val="80000"/>
                  </a:schemeClr>
                </a:solidFill>
              </a:rPr>
              <a:t>We don’t want Field reps to stop prospecting Targets, but we do need their focus more on hustle accounts if we’re in a NSF shortage</a:t>
            </a:r>
          </a:p>
          <a:p>
            <a:pPr marL="0"/>
            <a:endParaRPr lang="en-US" sz="1200" dirty="0">
              <a:solidFill>
                <a:schemeClr val="tx1">
                  <a:alpha val="80000"/>
                </a:schemeClr>
              </a:solidFill>
            </a:endParaRPr>
          </a:p>
          <a:p>
            <a:pPr marL="0"/>
            <a:endParaRPr lang="en-US" sz="1200" b="1" u="sng" dirty="0">
              <a:solidFill>
                <a:schemeClr val="tx1">
                  <a:alpha val="80000"/>
                </a:schemeClr>
              </a:solidFill>
            </a:endParaRPr>
          </a:p>
          <a:p>
            <a:pPr marL="0" indent="0">
              <a:buNone/>
            </a:pPr>
            <a:r>
              <a:rPr lang="en-US" sz="1200" b="1" u="sng" dirty="0">
                <a:solidFill>
                  <a:schemeClr val="tx1">
                    <a:alpha val="80000"/>
                  </a:schemeClr>
                </a:solidFill>
              </a:rPr>
              <a:t>Service &amp; Sales Double Edged Sword</a:t>
            </a:r>
          </a:p>
          <a:p>
            <a:pPr marL="0"/>
            <a:r>
              <a:rPr lang="en-US" sz="1200" dirty="0">
                <a:solidFill>
                  <a:schemeClr val="tx1">
                    <a:alpha val="80000"/>
                  </a:schemeClr>
                </a:solidFill>
              </a:rPr>
              <a:t>Service is focused on the top 250, $100-$150 accounts</a:t>
            </a:r>
          </a:p>
          <a:p>
            <a:r>
              <a:rPr lang="en-US" sz="1200" dirty="0">
                <a:solidFill>
                  <a:schemeClr val="tx1">
                    <a:alpha val="80000"/>
                  </a:schemeClr>
                </a:solidFill>
              </a:rPr>
              <a:t>Sales is being asked to sell NSF’s, anything and everything we can.  This may include a linen heavy restaurant.  We understand the profitability is low…but we’re just talking about </a:t>
            </a:r>
            <a:r>
              <a:rPr lang="en-US" sz="1200" dirty="0" err="1">
                <a:solidFill>
                  <a:schemeClr val="tx1">
                    <a:alpha val="80000"/>
                  </a:schemeClr>
                </a:solidFill>
              </a:rPr>
              <a:t>nsf’s</a:t>
            </a:r>
            <a:r>
              <a:rPr lang="en-US" sz="1200" dirty="0">
                <a:solidFill>
                  <a:schemeClr val="tx1">
                    <a:alpha val="80000"/>
                  </a:schemeClr>
                </a:solidFill>
              </a:rPr>
              <a:t> here.</a:t>
            </a:r>
          </a:p>
          <a:p>
            <a:r>
              <a:rPr lang="en-US" sz="1200" dirty="0">
                <a:solidFill>
                  <a:schemeClr val="tx1">
                    <a:alpha val="80000"/>
                  </a:schemeClr>
                </a:solidFill>
              </a:rPr>
              <a:t>There’s not alignment with Sales and Service on the quality of accounts vs. quantity of new store fronts each week.</a:t>
            </a:r>
          </a:p>
          <a:p>
            <a:pPr marL="0"/>
            <a:endParaRPr lang="en-US" sz="1200" dirty="0">
              <a:solidFill>
                <a:schemeClr val="tx1">
                  <a:alpha val="80000"/>
                </a:schemeClr>
              </a:solidFill>
            </a:endParaRPr>
          </a:p>
          <a:p>
            <a:pPr marL="0" indent="0">
              <a:buNone/>
            </a:pPr>
            <a:r>
              <a:rPr lang="en-US" sz="1200" b="1" u="sng" dirty="0" err="1">
                <a:solidFill>
                  <a:schemeClr val="tx1">
                    <a:alpha val="80000"/>
                  </a:schemeClr>
                </a:solidFill>
              </a:rPr>
              <a:t>Uncontrollables</a:t>
            </a:r>
            <a:r>
              <a:rPr lang="en-US" sz="1200" b="1" u="sng" dirty="0">
                <a:solidFill>
                  <a:schemeClr val="tx1">
                    <a:alpha val="80000"/>
                  </a:schemeClr>
                </a:solidFill>
              </a:rPr>
              <a:t> (we don’t have a solution)</a:t>
            </a:r>
          </a:p>
          <a:p>
            <a:r>
              <a:rPr lang="en-US" sz="1200" dirty="0">
                <a:solidFill>
                  <a:schemeClr val="tx1">
                    <a:alpha val="80000"/>
                  </a:schemeClr>
                </a:solidFill>
              </a:rPr>
              <a:t> Less businesses opening their doors in this current economy</a:t>
            </a:r>
          </a:p>
          <a:p>
            <a:r>
              <a:rPr lang="en-US" sz="1200" dirty="0">
                <a:solidFill>
                  <a:schemeClr val="tx1">
                    <a:alpha val="80000"/>
                  </a:schemeClr>
                </a:solidFill>
              </a:rPr>
              <a:t>Inflation holding us back from being more cost effective for smaller businesses.</a:t>
            </a:r>
          </a:p>
          <a:p>
            <a:r>
              <a:rPr lang="en-US" sz="1200" dirty="0">
                <a:solidFill>
                  <a:schemeClr val="tx1">
                    <a:alpha val="80000"/>
                  </a:schemeClr>
                </a:solidFill>
              </a:rPr>
              <a:t>Unbreakable contracts and unwilling to offer buy out or assistance breaking relationship</a:t>
            </a:r>
          </a:p>
          <a:p>
            <a:r>
              <a:rPr lang="en-US" sz="1200" dirty="0">
                <a:solidFill>
                  <a:schemeClr val="tx1">
                    <a:alpha val="80000"/>
                  </a:schemeClr>
                </a:solidFill>
              </a:rPr>
              <a:t>World events (recession, election scares, etc.)</a:t>
            </a:r>
          </a:p>
        </p:txBody>
      </p:sp>
      <p:sp>
        <p:nvSpPr>
          <p:cNvPr id="24"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36547" y="5751820"/>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cxnSp>
        <p:nvCxnSpPr>
          <p:cNvPr id="26" name="Straight Connector 25">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354205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16AC3602-3348-4F31-9E43-076B03514E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1690688"/>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
            <a:extLst>
              <a:ext uri="{FF2B5EF4-FFF2-40B4-BE49-F238E27FC236}">
                <a16:creationId xmlns:a16="http://schemas.microsoft.com/office/drawing/2014/main" id="{97BC6B93-5539-FF6D-7E10-A2DA83FB3484}"/>
              </a:ext>
            </a:extLst>
          </p:cNvPr>
          <p:cNvSpPr txBox="1">
            <a:spLocks/>
          </p:cNvSpPr>
          <p:nvPr/>
        </p:nvSpPr>
        <p:spPr>
          <a:xfrm>
            <a:off x="838201" y="300580"/>
            <a:ext cx="9829800" cy="108952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Aft>
                <a:spcPts val="600"/>
              </a:spcAft>
            </a:pPr>
            <a:r>
              <a:rPr lang="en-US" sz="3600" kern="1200">
                <a:solidFill>
                  <a:srgbClr val="FFFFFF"/>
                </a:solidFill>
                <a:latin typeface="+mj-lt"/>
                <a:ea typeface="+mj-ea"/>
                <a:cs typeface="+mj-cs"/>
              </a:rPr>
              <a:t>Ideas to Motivate and Incentivize reps</a:t>
            </a:r>
          </a:p>
        </p:txBody>
      </p:sp>
      <p:sp>
        <p:nvSpPr>
          <p:cNvPr id="31" name="Graphic 11">
            <a:extLst>
              <a:ext uri="{FF2B5EF4-FFF2-40B4-BE49-F238E27FC236}">
                <a16:creationId xmlns:a16="http://schemas.microsoft.com/office/drawing/2014/main" id="{394094B0-A6C9-44BE-9042-66EF0612F6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03882" y="591829"/>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endParaRPr lang="en-US"/>
          </a:p>
        </p:txBody>
      </p:sp>
      <p:sp>
        <p:nvSpPr>
          <p:cNvPr id="33" name="Graphic 10">
            <a:extLst>
              <a:ext uri="{FF2B5EF4-FFF2-40B4-BE49-F238E27FC236}">
                <a16:creationId xmlns:a16="http://schemas.microsoft.com/office/drawing/2014/main" id="{64C2CA96-0B16-4AA7-B340-33044D2385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62662" y="821124"/>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endParaRPr lang="en-US"/>
          </a:p>
        </p:txBody>
      </p:sp>
      <p:sp>
        <p:nvSpPr>
          <p:cNvPr id="35" name="Graphic 12">
            <a:extLst>
              <a:ext uri="{FF2B5EF4-FFF2-40B4-BE49-F238E27FC236}">
                <a16:creationId xmlns:a16="http://schemas.microsoft.com/office/drawing/2014/main" id="{1D50D7A8-F1D5-4306-8A9B-DD7A73EB8B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88342" y="1336268"/>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endParaRPr lang="en-US"/>
          </a:p>
        </p:txBody>
      </p:sp>
      <p:sp>
        <p:nvSpPr>
          <p:cNvPr id="9" name="TextBox 8">
            <a:extLst>
              <a:ext uri="{FF2B5EF4-FFF2-40B4-BE49-F238E27FC236}">
                <a16:creationId xmlns:a16="http://schemas.microsoft.com/office/drawing/2014/main" id="{8772F89A-17E0-40B2-9CF9-53C02CE2C657}"/>
              </a:ext>
            </a:extLst>
          </p:cNvPr>
          <p:cNvSpPr txBox="1"/>
          <p:nvPr/>
        </p:nvSpPr>
        <p:spPr>
          <a:xfrm>
            <a:off x="2079379" y="1743250"/>
            <a:ext cx="7347443" cy="1878206"/>
          </a:xfrm>
          <a:prstGeom prst="rect">
            <a:avLst/>
          </a:prstGeom>
          <a:noFill/>
        </p:spPr>
        <p:txBody>
          <a:bodyPr wrap="square">
            <a:spAutoFit/>
          </a:bodyPr>
          <a:lstStyle/>
          <a:p>
            <a:pPr algn="ctr" defTabSz="576072">
              <a:spcAft>
                <a:spcPts val="600"/>
              </a:spcAft>
            </a:pPr>
            <a:r>
              <a:rPr lang="en-US" sz="1134" b="1" kern="1200">
                <a:solidFill>
                  <a:srgbClr val="000000"/>
                </a:solidFill>
                <a:latin typeface="+mn-lt"/>
                <a:ea typeface="+mn-ea"/>
                <a:cs typeface="+mn-cs"/>
              </a:rPr>
              <a:t>LOCAL HUSTLE COMPETITION RULES:</a:t>
            </a:r>
          </a:p>
          <a:p>
            <a:pPr marL="180023" indent="-180023" algn="ctr" defTabSz="576072">
              <a:spcAft>
                <a:spcPts val="600"/>
              </a:spcAft>
              <a:buFont typeface="Arial" panose="020B0604020202020204" pitchFamily="34" charset="0"/>
              <a:buChar char="•"/>
            </a:pPr>
            <a:r>
              <a:rPr lang="en-US" sz="1134" kern="1200">
                <a:solidFill>
                  <a:srgbClr val="000000"/>
                </a:solidFill>
                <a:latin typeface="+mn-lt"/>
                <a:ea typeface="+mn-ea"/>
                <a:cs typeface="+mn-cs"/>
              </a:rPr>
              <a:t>1 point for every dollar </a:t>
            </a:r>
            <a:r>
              <a:rPr lang="en-US" sz="1134" b="1" kern="1200">
                <a:solidFill>
                  <a:srgbClr val="000000"/>
                </a:solidFill>
                <a:latin typeface="+mn-lt"/>
                <a:ea typeface="+mn-ea"/>
                <a:cs typeface="+mn-cs"/>
              </a:rPr>
              <a:t>installed</a:t>
            </a:r>
            <a:r>
              <a:rPr lang="en-US" sz="1134" kern="1200">
                <a:solidFill>
                  <a:srgbClr val="000000"/>
                </a:solidFill>
                <a:latin typeface="+mn-lt"/>
                <a:ea typeface="+mn-ea"/>
                <a:cs typeface="+mn-cs"/>
              </a:rPr>
              <a:t> : (up to 500 points per account)</a:t>
            </a:r>
          </a:p>
          <a:p>
            <a:pPr marL="180023" indent="-180023" algn="ctr" defTabSz="576072">
              <a:spcAft>
                <a:spcPts val="600"/>
              </a:spcAft>
              <a:buFont typeface="Arial" panose="020B0604020202020204" pitchFamily="34" charset="0"/>
              <a:buChar char="•"/>
            </a:pPr>
            <a:r>
              <a:rPr lang="en-US" sz="1134" kern="1200">
                <a:solidFill>
                  <a:srgbClr val="000000"/>
                </a:solidFill>
                <a:latin typeface="+mn-lt"/>
                <a:ea typeface="+mn-ea"/>
                <a:cs typeface="+mn-cs"/>
              </a:rPr>
              <a:t>Double points if you sell your </a:t>
            </a:r>
            <a:r>
              <a:rPr lang="en-US" sz="1134" kern="1200" err="1">
                <a:solidFill>
                  <a:srgbClr val="000000"/>
                </a:solidFill>
                <a:latin typeface="+mn-lt"/>
                <a:ea typeface="+mn-ea"/>
                <a:cs typeface="+mn-cs"/>
              </a:rPr>
              <a:t>nsf</a:t>
            </a:r>
            <a:r>
              <a:rPr lang="en-US" sz="1134" kern="1200">
                <a:solidFill>
                  <a:srgbClr val="000000"/>
                </a:solidFill>
                <a:latin typeface="+mn-lt"/>
                <a:ea typeface="+mn-ea"/>
                <a:cs typeface="+mn-cs"/>
              </a:rPr>
              <a:t> expectation : 2-3 </a:t>
            </a:r>
            <a:r>
              <a:rPr lang="en-US" sz="1134" kern="1200" err="1">
                <a:solidFill>
                  <a:srgbClr val="000000"/>
                </a:solidFill>
                <a:latin typeface="+mn-lt"/>
                <a:ea typeface="+mn-ea"/>
                <a:cs typeface="+mn-cs"/>
              </a:rPr>
              <a:t>nsf</a:t>
            </a:r>
            <a:r>
              <a:rPr lang="en-US" sz="1134" kern="1200">
                <a:solidFill>
                  <a:srgbClr val="000000"/>
                </a:solidFill>
                <a:latin typeface="+mn-lt"/>
                <a:ea typeface="+mn-ea"/>
                <a:cs typeface="+mn-cs"/>
              </a:rPr>
              <a:t> (FS) or 1-2 (uniform) or 1 </a:t>
            </a:r>
            <a:r>
              <a:rPr lang="en-US" sz="1134" kern="1200" err="1">
                <a:solidFill>
                  <a:srgbClr val="000000"/>
                </a:solidFill>
                <a:latin typeface="+mn-lt"/>
                <a:ea typeface="+mn-ea"/>
                <a:cs typeface="+mn-cs"/>
              </a:rPr>
              <a:t>nsf</a:t>
            </a:r>
            <a:r>
              <a:rPr lang="en-US" sz="1134" kern="1200">
                <a:solidFill>
                  <a:srgbClr val="000000"/>
                </a:solidFill>
                <a:latin typeface="+mn-lt"/>
                <a:ea typeface="+mn-ea"/>
                <a:cs typeface="+mn-cs"/>
              </a:rPr>
              <a:t> (SRIT)</a:t>
            </a:r>
          </a:p>
          <a:p>
            <a:pPr marL="180023" indent="-180023" algn="ctr" defTabSz="576072">
              <a:spcAft>
                <a:spcPts val="600"/>
              </a:spcAft>
              <a:buFont typeface="Arial" panose="020B0604020202020204" pitchFamily="34" charset="0"/>
              <a:buChar char="•"/>
            </a:pPr>
            <a:r>
              <a:rPr lang="en-US" sz="1134" kern="1200">
                <a:solidFill>
                  <a:srgbClr val="000000"/>
                </a:solidFill>
                <a:latin typeface="+mn-lt"/>
                <a:ea typeface="+mn-ea"/>
                <a:cs typeface="+mn-cs"/>
              </a:rPr>
              <a:t>Triple points if you install over your expectation in a week</a:t>
            </a:r>
          </a:p>
          <a:p>
            <a:pPr marL="180023" indent="-180023" algn="ctr" defTabSz="576072">
              <a:spcAft>
                <a:spcPts val="600"/>
              </a:spcAft>
              <a:buFont typeface="Arial" panose="020B0604020202020204" pitchFamily="34" charset="0"/>
              <a:buChar char="•"/>
            </a:pPr>
            <a:r>
              <a:rPr lang="en-US" sz="1134" kern="1200">
                <a:solidFill>
                  <a:srgbClr val="000000"/>
                </a:solidFill>
                <a:latin typeface="+mn-lt"/>
                <a:ea typeface="+mn-ea"/>
                <a:cs typeface="+mn-cs"/>
              </a:rPr>
              <a:t>Internal team Competition</a:t>
            </a:r>
          </a:p>
          <a:p>
            <a:pPr marL="180023" indent="-180023" algn="ctr" defTabSz="576072">
              <a:spcAft>
                <a:spcPts val="600"/>
              </a:spcAft>
              <a:buFont typeface="Arial" panose="020B0604020202020204" pitchFamily="34" charset="0"/>
              <a:buChar char="•"/>
            </a:pPr>
            <a:r>
              <a:rPr lang="en-US" sz="1134" kern="1200">
                <a:solidFill>
                  <a:srgbClr val="000000"/>
                </a:solidFill>
                <a:latin typeface="+mn-lt"/>
                <a:ea typeface="+mn-ea"/>
                <a:cs typeface="+mn-cs"/>
              </a:rPr>
              <a:t>FS &amp; Uniform mixed together : *</a:t>
            </a:r>
            <a:r>
              <a:rPr lang="en-US" sz="1134" kern="1200" err="1">
                <a:solidFill>
                  <a:srgbClr val="000000"/>
                </a:solidFill>
                <a:latin typeface="+mn-lt"/>
                <a:ea typeface="+mn-ea"/>
                <a:cs typeface="+mn-cs"/>
              </a:rPr>
              <a:t>nsf</a:t>
            </a:r>
            <a:r>
              <a:rPr lang="en-US" sz="1134" kern="1200">
                <a:solidFill>
                  <a:srgbClr val="000000"/>
                </a:solidFill>
                <a:latin typeface="+mn-lt"/>
                <a:ea typeface="+mn-ea"/>
                <a:cs typeface="+mn-cs"/>
              </a:rPr>
              <a:t> points go to the rep who found it if split account*</a:t>
            </a:r>
          </a:p>
          <a:p>
            <a:pPr marL="285750" indent="-285750" algn="ctr">
              <a:spcAft>
                <a:spcPts val="600"/>
              </a:spcAft>
              <a:buFont typeface="Arial" panose="020B0604020202020204" pitchFamily="34" charset="0"/>
              <a:buChar char="•"/>
            </a:pPr>
            <a:endParaRPr lang="en-US" b="0" i="0">
              <a:solidFill>
                <a:srgbClr val="000000"/>
              </a:solidFill>
              <a:effectLst/>
            </a:endParaRPr>
          </a:p>
        </p:txBody>
      </p:sp>
      <p:sp>
        <p:nvSpPr>
          <p:cNvPr id="13" name="TextBox 12">
            <a:extLst>
              <a:ext uri="{FF2B5EF4-FFF2-40B4-BE49-F238E27FC236}">
                <a16:creationId xmlns:a16="http://schemas.microsoft.com/office/drawing/2014/main" id="{95D7E967-0B12-5E6C-7F4F-7A97C0E18F83}"/>
              </a:ext>
            </a:extLst>
          </p:cNvPr>
          <p:cNvSpPr txBox="1"/>
          <p:nvPr/>
        </p:nvSpPr>
        <p:spPr>
          <a:xfrm>
            <a:off x="2227366" y="5466420"/>
            <a:ext cx="7347443" cy="1195840"/>
          </a:xfrm>
          <a:prstGeom prst="rect">
            <a:avLst/>
          </a:prstGeom>
          <a:noFill/>
        </p:spPr>
        <p:txBody>
          <a:bodyPr wrap="square">
            <a:spAutoFit/>
          </a:bodyPr>
          <a:lstStyle/>
          <a:p>
            <a:pPr defTabSz="576072">
              <a:spcAft>
                <a:spcPts val="600"/>
              </a:spcAft>
            </a:pPr>
            <a:r>
              <a:rPr lang="en-US" sz="1134" b="1" kern="1200">
                <a:solidFill>
                  <a:srgbClr val="000000"/>
                </a:solidFill>
                <a:latin typeface="+mn-lt"/>
                <a:ea typeface="+mn-ea"/>
                <a:cs typeface="+mn-cs"/>
              </a:rPr>
              <a:t>COMPANY WIDE</a:t>
            </a:r>
          </a:p>
          <a:p>
            <a:pPr marL="180023" indent="-180023" defTabSz="576072">
              <a:spcAft>
                <a:spcPts val="600"/>
              </a:spcAft>
              <a:buFont typeface="Arial" panose="020B0604020202020204" pitchFamily="34" charset="0"/>
              <a:buChar char="•"/>
            </a:pPr>
            <a:r>
              <a:rPr lang="en-US" sz="1134" kern="1200">
                <a:solidFill>
                  <a:srgbClr val="000000"/>
                </a:solidFill>
                <a:latin typeface="+mn-lt"/>
                <a:ea typeface="+mn-ea"/>
                <a:cs typeface="+mn-cs"/>
              </a:rPr>
              <a:t>New Store Front Kicker for FS reps (just like Uniform 6:1)</a:t>
            </a:r>
          </a:p>
          <a:p>
            <a:pPr marL="180023" indent="-180023" defTabSz="576072">
              <a:spcAft>
                <a:spcPts val="600"/>
              </a:spcAft>
              <a:buFont typeface="Arial" panose="020B0604020202020204" pitchFamily="34" charset="0"/>
              <a:buChar char="•"/>
            </a:pPr>
            <a:r>
              <a:rPr lang="en-US" sz="1134" kern="1200">
                <a:solidFill>
                  <a:srgbClr val="000000"/>
                </a:solidFill>
                <a:latin typeface="+mn-lt"/>
                <a:ea typeface="+mn-ea"/>
                <a:cs typeface="+mn-cs"/>
              </a:rPr>
              <a:t>FS Reps sell Chef Works to restaurants?  This would boost those $50-70 pizza shop/restaurants to &gt;$100 account making service happier.</a:t>
            </a:r>
          </a:p>
          <a:p>
            <a:pPr marL="180023" indent="-180023" defTabSz="576072">
              <a:spcAft>
                <a:spcPts val="600"/>
              </a:spcAft>
              <a:buFont typeface="Arial" panose="020B0604020202020204" pitchFamily="34" charset="0"/>
              <a:buChar char="•"/>
            </a:pPr>
            <a:r>
              <a:rPr lang="en-US" sz="1134" kern="1200">
                <a:solidFill>
                  <a:srgbClr val="000000"/>
                </a:solidFill>
                <a:latin typeface="+mn-lt"/>
                <a:ea typeface="+mn-ea"/>
                <a:cs typeface="+mn-cs"/>
              </a:rPr>
              <a:t>New Store Front Kicker for Uniforms Reps to help </a:t>
            </a:r>
            <a:r>
              <a:rPr lang="en-US" sz="1134" kern="1200" err="1">
                <a:solidFill>
                  <a:srgbClr val="000000"/>
                </a:solidFill>
                <a:latin typeface="+mn-lt"/>
                <a:ea typeface="+mn-ea"/>
                <a:cs typeface="+mn-cs"/>
              </a:rPr>
              <a:t>recenter</a:t>
            </a:r>
            <a:r>
              <a:rPr lang="en-US" sz="1134" kern="1200">
                <a:solidFill>
                  <a:srgbClr val="000000"/>
                </a:solidFill>
                <a:latin typeface="+mn-lt"/>
                <a:ea typeface="+mn-ea"/>
                <a:cs typeface="+mn-cs"/>
              </a:rPr>
              <a:t> the focus on hustle accounts as well</a:t>
            </a:r>
            <a:endParaRPr lang="en-US">
              <a:solidFill>
                <a:srgbClr val="000000"/>
              </a:solidFill>
              <a:effectLst/>
            </a:endParaRPr>
          </a:p>
        </p:txBody>
      </p:sp>
      <p:sp>
        <p:nvSpPr>
          <p:cNvPr id="17" name="TextBox 16">
            <a:extLst>
              <a:ext uri="{FF2B5EF4-FFF2-40B4-BE49-F238E27FC236}">
                <a16:creationId xmlns:a16="http://schemas.microsoft.com/office/drawing/2014/main" id="{A2CA7B9E-3715-157A-DD99-E3EF04D903BD}"/>
              </a:ext>
            </a:extLst>
          </p:cNvPr>
          <p:cNvSpPr txBox="1"/>
          <p:nvPr/>
        </p:nvSpPr>
        <p:spPr>
          <a:xfrm>
            <a:off x="1988472" y="3220916"/>
            <a:ext cx="5025011" cy="1968359"/>
          </a:xfrm>
          <a:prstGeom prst="rect">
            <a:avLst/>
          </a:prstGeom>
          <a:noFill/>
        </p:spPr>
        <p:txBody>
          <a:bodyPr wrap="square">
            <a:spAutoFit/>
          </a:bodyPr>
          <a:lstStyle/>
          <a:p>
            <a:pPr defTabSz="576072">
              <a:spcAft>
                <a:spcPts val="600"/>
              </a:spcAft>
            </a:pPr>
            <a:r>
              <a:rPr lang="en-US" sz="1134" b="1" u="sng" kern="1200">
                <a:solidFill>
                  <a:schemeClr val="tx1"/>
                </a:solidFill>
                <a:latin typeface="+mn-lt"/>
                <a:ea typeface="+mn-ea"/>
                <a:cs typeface="+mn-cs"/>
              </a:rPr>
              <a:t>EXAMPLE</a:t>
            </a:r>
            <a:r>
              <a:rPr lang="en-US" sz="882" kern="1200">
                <a:solidFill>
                  <a:schemeClr val="tx1"/>
                </a:solidFill>
                <a:latin typeface="+mn-lt"/>
                <a:ea typeface="+mn-ea"/>
                <a:cs typeface="+mn-cs"/>
              </a:rPr>
              <a:t>:</a:t>
            </a:r>
          </a:p>
          <a:p>
            <a:pPr defTabSz="576072">
              <a:spcAft>
                <a:spcPts val="600"/>
              </a:spcAft>
            </a:pPr>
            <a:r>
              <a:rPr lang="en-US" sz="882" b="1" u="sng" kern="1200">
                <a:solidFill>
                  <a:schemeClr val="tx1"/>
                </a:solidFill>
                <a:latin typeface="+mn-lt"/>
                <a:ea typeface="+mn-ea"/>
                <a:cs typeface="+mn-cs"/>
              </a:rPr>
              <a:t>Team 1: </a:t>
            </a:r>
            <a:r>
              <a:rPr lang="en-US" sz="882" kern="1200">
                <a:solidFill>
                  <a:schemeClr val="tx1"/>
                </a:solidFill>
                <a:latin typeface="+mn-lt"/>
                <a:ea typeface="+mn-ea"/>
                <a:cs typeface="+mn-cs"/>
              </a:rPr>
              <a:t>Installs $500</a:t>
            </a:r>
          </a:p>
          <a:p>
            <a:pPr defTabSz="576072">
              <a:spcAft>
                <a:spcPts val="600"/>
              </a:spcAft>
            </a:pPr>
            <a:r>
              <a:rPr lang="en-US" sz="882" kern="1200" err="1">
                <a:solidFill>
                  <a:schemeClr val="tx1"/>
                </a:solidFill>
                <a:latin typeface="+mn-lt"/>
                <a:ea typeface="+mn-ea"/>
                <a:cs typeface="+mn-cs"/>
              </a:rPr>
              <a:t>Shea</a:t>
            </a:r>
            <a:r>
              <a:rPr lang="en-US" sz="882" kern="1200">
                <a:solidFill>
                  <a:schemeClr val="tx1"/>
                </a:solidFill>
                <a:latin typeface="+mn-lt"/>
                <a:ea typeface="+mn-ea"/>
                <a:cs typeface="+mn-cs"/>
              </a:rPr>
              <a:t> Golden installs $400 w/ 1 account and sold 1 </a:t>
            </a:r>
            <a:r>
              <a:rPr lang="en-US" sz="882" kern="1200" err="1">
                <a:solidFill>
                  <a:schemeClr val="tx1"/>
                </a:solidFill>
                <a:latin typeface="+mn-lt"/>
                <a:ea typeface="+mn-ea"/>
                <a:cs typeface="+mn-cs"/>
              </a:rPr>
              <a:t>nsf’s</a:t>
            </a:r>
            <a:r>
              <a:rPr lang="en-US" sz="882" kern="1200">
                <a:solidFill>
                  <a:schemeClr val="tx1"/>
                </a:solidFill>
                <a:latin typeface="+mn-lt"/>
                <a:ea typeface="+mn-ea"/>
                <a:cs typeface="+mn-cs"/>
              </a:rPr>
              <a:t> the same week = 400 points</a:t>
            </a:r>
          </a:p>
          <a:p>
            <a:pPr defTabSz="576072">
              <a:spcAft>
                <a:spcPts val="600"/>
              </a:spcAft>
            </a:pPr>
            <a:r>
              <a:rPr lang="en-US" sz="882" kern="1200">
                <a:solidFill>
                  <a:schemeClr val="tx1"/>
                </a:solidFill>
                <a:latin typeface="+mn-lt"/>
                <a:ea typeface="+mn-ea"/>
                <a:cs typeface="+mn-cs"/>
              </a:rPr>
              <a:t>Dylan installs $100 w/ 1 account and sold 3 </a:t>
            </a:r>
            <a:r>
              <a:rPr lang="en-US" sz="882" kern="1200" err="1">
                <a:solidFill>
                  <a:schemeClr val="tx1"/>
                </a:solidFill>
                <a:latin typeface="+mn-lt"/>
                <a:ea typeface="+mn-ea"/>
                <a:cs typeface="+mn-cs"/>
              </a:rPr>
              <a:t>nsf’s</a:t>
            </a:r>
            <a:r>
              <a:rPr lang="en-US" sz="882" kern="1200">
                <a:solidFill>
                  <a:schemeClr val="tx1"/>
                </a:solidFill>
                <a:latin typeface="+mn-lt"/>
                <a:ea typeface="+mn-ea"/>
                <a:cs typeface="+mn-cs"/>
              </a:rPr>
              <a:t> the same week = 300 points earned</a:t>
            </a:r>
          </a:p>
          <a:p>
            <a:pPr defTabSz="576072">
              <a:spcAft>
                <a:spcPts val="600"/>
              </a:spcAft>
            </a:pPr>
            <a:r>
              <a:rPr lang="en-US" sz="882" kern="1200">
                <a:solidFill>
                  <a:schemeClr val="tx1"/>
                </a:solidFill>
                <a:latin typeface="+mn-lt"/>
                <a:ea typeface="+mn-ea"/>
                <a:cs typeface="+mn-cs"/>
              </a:rPr>
              <a:t>Total = 700 points</a:t>
            </a:r>
          </a:p>
          <a:p>
            <a:pPr defTabSz="576072">
              <a:spcAft>
                <a:spcPts val="600"/>
              </a:spcAft>
            </a:pPr>
            <a:r>
              <a:rPr lang="en-US" sz="882" b="1" u="sng" kern="1200">
                <a:solidFill>
                  <a:schemeClr val="tx1"/>
                </a:solidFill>
                <a:latin typeface="+mn-lt"/>
                <a:ea typeface="+mn-ea"/>
                <a:cs typeface="+mn-cs"/>
              </a:rPr>
              <a:t>Team 2: </a:t>
            </a:r>
            <a:r>
              <a:rPr lang="en-US" sz="882" kern="1200">
                <a:solidFill>
                  <a:schemeClr val="tx1"/>
                </a:solidFill>
                <a:latin typeface="+mn-lt"/>
                <a:ea typeface="+mn-ea"/>
                <a:cs typeface="+mn-cs"/>
              </a:rPr>
              <a:t>Installs $500</a:t>
            </a:r>
          </a:p>
          <a:p>
            <a:pPr defTabSz="576072">
              <a:spcAft>
                <a:spcPts val="600"/>
              </a:spcAft>
            </a:pPr>
            <a:r>
              <a:rPr lang="en-US" sz="882" kern="1200" err="1">
                <a:solidFill>
                  <a:schemeClr val="tx1"/>
                </a:solidFill>
                <a:latin typeface="+mn-lt"/>
                <a:ea typeface="+mn-ea"/>
                <a:cs typeface="+mn-cs"/>
              </a:rPr>
              <a:t>Deionte</a:t>
            </a:r>
            <a:r>
              <a:rPr lang="en-US" sz="882" kern="1200">
                <a:solidFill>
                  <a:schemeClr val="tx1"/>
                </a:solidFill>
                <a:latin typeface="+mn-lt"/>
                <a:ea typeface="+mn-ea"/>
                <a:cs typeface="+mn-cs"/>
              </a:rPr>
              <a:t> installs $300 w/ 3 accounts and sells 3 </a:t>
            </a:r>
            <a:r>
              <a:rPr lang="en-US" sz="882" kern="1200" err="1">
                <a:solidFill>
                  <a:schemeClr val="tx1"/>
                </a:solidFill>
                <a:latin typeface="+mn-lt"/>
                <a:ea typeface="+mn-ea"/>
                <a:cs typeface="+mn-cs"/>
              </a:rPr>
              <a:t>nsf’s</a:t>
            </a:r>
            <a:r>
              <a:rPr lang="en-US" sz="882" kern="1200">
                <a:solidFill>
                  <a:schemeClr val="tx1"/>
                </a:solidFill>
                <a:latin typeface="+mn-lt"/>
                <a:ea typeface="+mn-ea"/>
                <a:cs typeface="+mn-cs"/>
              </a:rPr>
              <a:t> same week = 900 points</a:t>
            </a:r>
          </a:p>
          <a:p>
            <a:pPr defTabSz="576072">
              <a:spcAft>
                <a:spcPts val="600"/>
              </a:spcAft>
            </a:pPr>
            <a:r>
              <a:rPr lang="en-US" sz="882" kern="1200">
                <a:solidFill>
                  <a:schemeClr val="tx1"/>
                </a:solidFill>
                <a:latin typeface="+mn-lt"/>
                <a:ea typeface="+mn-ea"/>
                <a:cs typeface="+mn-cs"/>
              </a:rPr>
              <a:t>Jamie installs $200 w/ 1 account and sells 2 </a:t>
            </a:r>
            <a:r>
              <a:rPr lang="en-US" sz="882" kern="1200" err="1">
                <a:solidFill>
                  <a:schemeClr val="tx1"/>
                </a:solidFill>
                <a:latin typeface="+mn-lt"/>
                <a:ea typeface="+mn-ea"/>
                <a:cs typeface="+mn-cs"/>
              </a:rPr>
              <a:t>nsf’s</a:t>
            </a:r>
            <a:r>
              <a:rPr lang="en-US" sz="882" kern="1200">
                <a:solidFill>
                  <a:schemeClr val="tx1"/>
                </a:solidFill>
                <a:latin typeface="+mn-lt"/>
                <a:ea typeface="+mn-ea"/>
                <a:cs typeface="+mn-cs"/>
              </a:rPr>
              <a:t> same week = 600 points</a:t>
            </a:r>
          </a:p>
          <a:p>
            <a:pPr defTabSz="576072">
              <a:spcAft>
                <a:spcPts val="600"/>
              </a:spcAft>
            </a:pPr>
            <a:r>
              <a:rPr lang="en-US" sz="882" kern="1200">
                <a:solidFill>
                  <a:schemeClr val="tx1"/>
                </a:solidFill>
                <a:latin typeface="+mn-lt"/>
                <a:ea typeface="+mn-ea"/>
                <a:cs typeface="+mn-cs"/>
              </a:rPr>
              <a:t>Team 2 won the week w/ 1500 points</a:t>
            </a:r>
            <a:endParaRPr lang="en-US" sz="1400"/>
          </a:p>
        </p:txBody>
      </p:sp>
      <p:cxnSp>
        <p:nvCxnSpPr>
          <p:cNvPr id="18" name="Straight Arrow Connector 17">
            <a:extLst>
              <a:ext uri="{FF2B5EF4-FFF2-40B4-BE49-F238E27FC236}">
                <a16:creationId xmlns:a16="http://schemas.microsoft.com/office/drawing/2014/main" id="{7876A858-C411-8CFB-697F-6EA87B982850}"/>
              </a:ext>
            </a:extLst>
          </p:cNvPr>
          <p:cNvCxnSpPr>
            <a:cxnSpLocks/>
          </p:cNvCxnSpPr>
          <p:nvPr/>
        </p:nvCxnSpPr>
        <p:spPr>
          <a:xfrm>
            <a:off x="0" y="5191503"/>
            <a:ext cx="12112171" cy="0"/>
          </a:xfrm>
          <a:prstGeom prst="straightConnector1">
            <a:avLst/>
          </a:prstGeom>
        </p:spPr>
        <p:style>
          <a:lnRef idx="2">
            <a:schemeClr val="accent1"/>
          </a:lnRef>
          <a:fillRef idx="0">
            <a:schemeClr val="accent1"/>
          </a:fillRef>
          <a:effectRef idx="1">
            <a:schemeClr val="accent1"/>
          </a:effectRef>
          <a:fontRef idx="minor">
            <a:schemeClr val="tx1"/>
          </a:fontRef>
        </p:style>
      </p:cxnSp>
      <p:sp>
        <p:nvSpPr>
          <p:cNvPr id="24" name="TextBox 23">
            <a:extLst>
              <a:ext uri="{FF2B5EF4-FFF2-40B4-BE49-F238E27FC236}">
                <a16:creationId xmlns:a16="http://schemas.microsoft.com/office/drawing/2014/main" id="{DBA971C5-523C-2161-14A8-6B0F23CDA7AD}"/>
              </a:ext>
            </a:extLst>
          </p:cNvPr>
          <p:cNvSpPr txBox="1"/>
          <p:nvPr/>
        </p:nvSpPr>
        <p:spPr>
          <a:xfrm>
            <a:off x="8377877" y="3260735"/>
            <a:ext cx="2097889" cy="944361"/>
          </a:xfrm>
          <a:prstGeom prst="rect">
            <a:avLst/>
          </a:prstGeom>
          <a:noFill/>
        </p:spPr>
        <p:txBody>
          <a:bodyPr wrap="square">
            <a:spAutoFit/>
          </a:bodyPr>
          <a:lstStyle/>
          <a:p>
            <a:pPr defTabSz="576072">
              <a:spcAft>
                <a:spcPts val="600"/>
              </a:spcAft>
            </a:pPr>
            <a:r>
              <a:rPr lang="en-US" sz="1134" b="1" u="sng" kern="1200">
                <a:solidFill>
                  <a:schemeClr val="tx1"/>
                </a:solidFill>
                <a:latin typeface="+mn-lt"/>
                <a:ea typeface="+mn-ea"/>
                <a:cs typeface="+mn-cs"/>
              </a:rPr>
              <a:t>PRIZES:</a:t>
            </a:r>
          </a:p>
          <a:p>
            <a:pPr defTabSz="576072">
              <a:spcAft>
                <a:spcPts val="600"/>
              </a:spcAft>
            </a:pPr>
            <a:r>
              <a:rPr lang="en-US" sz="1134" kern="1200">
                <a:solidFill>
                  <a:schemeClr val="tx1"/>
                </a:solidFill>
                <a:latin typeface="+mn-lt"/>
                <a:ea typeface="+mn-ea"/>
                <a:cs typeface="+mn-cs"/>
              </a:rPr>
              <a:t>Weekly – losers buy coffee?</a:t>
            </a:r>
          </a:p>
          <a:p>
            <a:pPr defTabSz="576072">
              <a:spcAft>
                <a:spcPts val="600"/>
              </a:spcAft>
            </a:pPr>
            <a:r>
              <a:rPr lang="en-US" sz="1134" kern="1200">
                <a:solidFill>
                  <a:schemeClr val="tx1"/>
                </a:solidFill>
                <a:latin typeface="+mn-lt"/>
                <a:ea typeface="+mn-ea"/>
                <a:cs typeface="+mn-cs"/>
              </a:rPr>
              <a:t>Monthly &amp; Quarterly – no idea what’s available if anything</a:t>
            </a:r>
            <a:endParaRPr lang="en-US"/>
          </a:p>
        </p:txBody>
      </p:sp>
    </p:spTree>
    <p:extLst>
      <p:ext uri="{BB962C8B-B14F-4D97-AF65-F5344CB8AC3E}">
        <p14:creationId xmlns:p14="http://schemas.microsoft.com/office/powerpoint/2010/main" val="10766360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5</Slides>
  <Notes>0</Notes>
  <HiddenSlides>0</HiddenSlide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New Store Front Conversation</vt:lpstr>
      <vt:lpstr>Why don’t we have them?</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Store Front Conversation</dc:title>
  <dc:creator>Nikles, Shannon</dc:creator>
  <cp:lastModifiedBy>Nikles, Shannon</cp:lastModifiedBy>
  <cp:revision>1</cp:revision>
  <dcterms:created xsi:type="dcterms:W3CDTF">2024-08-15T18:00:20Z</dcterms:created>
  <dcterms:modified xsi:type="dcterms:W3CDTF">2024-08-15T20:27:08Z</dcterms:modified>
</cp:coreProperties>
</file>